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75" r:id="rId4"/>
    <p:sldId id="257" r:id="rId5"/>
    <p:sldId id="264" r:id="rId6"/>
    <p:sldId id="258" r:id="rId7"/>
    <p:sldId id="274" r:id="rId8"/>
    <p:sldId id="282" r:id="rId9"/>
    <p:sldId id="283" r:id="rId10"/>
    <p:sldId id="276" r:id="rId11"/>
    <p:sldId id="261" r:id="rId12"/>
    <p:sldId id="277" r:id="rId13"/>
    <p:sldId id="278" r:id="rId14"/>
    <p:sldId id="260" r:id="rId15"/>
    <p:sldId id="266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761A2B-D09C-B57B-FA78-A1CE2490A83C}" name="Max Höchsmann" initials="MH" userId="3c8c1ec4187b034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75323" autoAdjust="0"/>
  </p:normalViewPr>
  <p:slideViewPr>
    <p:cSldViewPr snapToGrid="0">
      <p:cViewPr varScale="1">
        <p:scale>
          <a:sx n="86" d="100"/>
          <a:sy n="86" d="100"/>
        </p:scale>
        <p:origin x="15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64CE2-C870-4C75-A2B5-E4F24BECE40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338860-151B-4FDA-A1F9-1AA6CA9D2D2A}">
      <dgm:prSet/>
      <dgm:spPr/>
      <dgm:t>
        <a:bodyPr/>
        <a:lstStyle/>
        <a:p>
          <a:r>
            <a:rPr lang="de-DE" b="1" dirty="0"/>
            <a:t>Data </a:t>
          </a:r>
          <a:r>
            <a:rPr lang="de-DE" b="1" dirty="0" err="1"/>
            <a:t>exploration</a:t>
          </a:r>
          <a:r>
            <a:rPr lang="de-DE" b="1" dirty="0"/>
            <a:t> </a:t>
          </a:r>
          <a:r>
            <a:rPr lang="de-DE" dirty="0"/>
            <a:t>- </a:t>
          </a:r>
          <a:r>
            <a:rPr lang="de-DE" dirty="0" err="1"/>
            <a:t>viz</a:t>
          </a:r>
          <a:r>
            <a:rPr lang="de-DE" dirty="0"/>
            <a:t> + </a:t>
          </a:r>
          <a:r>
            <a:rPr lang="de-DE" dirty="0" err="1"/>
            <a:t>identifying</a:t>
          </a:r>
          <a:r>
            <a:rPr lang="de-DE" dirty="0"/>
            <a:t> </a:t>
          </a:r>
          <a:r>
            <a:rPr lang="de-DE" dirty="0" err="1"/>
            <a:t>first</a:t>
          </a:r>
          <a:r>
            <a:rPr lang="de-DE" dirty="0"/>
            <a:t> </a:t>
          </a:r>
          <a:r>
            <a:rPr lang="de-DE" dirty="0" err="1"/>
            <a:t>correlations</a:t>
          </a:r>
          <a:r>
            <a:rPr lang="de-DE" dirty="0"/>
            <a:t> </a:t>
          </a:r>
          <a:endParaRPr lang="en-US" dirty="0"/>
        </a:p>
      </dgm:t>
    </dgm:pt>
    <dgm:pt modelId="{04112F81-F073-4D26-BAB9-4D01C4456D08}" type="parTrans" cxnId="{79892017-70F7-4615-9465-3DB134CF43A2}">
      <dgm:prSet/>
      <dgm:spPr/>
      <dgm:t>
        <a:bodyPr/>
        <a:lstStyle/>
        <a:p>
          <a:endParaRPr lang="en-US"/>
        </a:p>
      </dgm:t>
    </dgm:pt>
    <dgm:pt modelId="{946C339E-C9C5-44AC-80F2-60885BFD386F}" type="sibTrans" cxnId="{79892017-70F7-4615-9465-3DB134CF43A2}">
      <dgm:prSet/>
      <dgm:spPr/>
      <dgm:t>
        <a:bodyPr/>
        <a:lstStyle/>
        <a:p>
          <a:endParaRPr lang="en-US"/>
        </a:p>
      </dgm:t>
    </dgm:pt>
    <dgm:pt modelId="{10681B6D-499D-4F67-9B5F-8457B84E0442}">
      <dgm:prSet/>
      <dgm:spPr/>
      <dgm:t>
        <a:bodyPr/>
        <a:lstStyle/>
        <a:p>
          <a:r>
            <a:rPr lang="de-DE" b="1" dirty="0"/>
            <a:t>Data </a:t>
          </a:r>
          <a:r>
            <a:rPr lang="de-DE" b="1" dirty="0" err="1"/>
            <a:t>Preprocessing</a:t>
          </a:r>
          <a:r>
            <a:rPr lang="de-DE" b="1" dirty="0"/>
            <a:t> </a:t>
          </a:r>
          <a:r>
            <a:rPr lang="de-DE" dirty="0"/>
            <a:t>(</a:t>
          </a:r>
          <a:r>
            <a:rPr lang="de-DE" dirty="0" err="1"/>
            <a:t>taking</a:t>
          </a:r>
          <a:r>
            <a:rPr lang="de-DE" dirty="0"/>
            <a:t> a </a:t>
          </a:r>
          <a:r>
            <a:rPr lang="de-DE" dirty="0" err="1"/>
            <a:t>loooot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time!)</a:t>
          </a:r>
          <a:endParaRPr lang="en-US" dirty="0"/>
        </a:p>
      </dgm:t>
    </dgm:pt>
    <dgm:pt modelId="{18499CE4-6672-4124-BB63-D93026A5F119}" type="parTrans" cxnId="{F4D26D9F-5FE3-45EB-84B8-54CF12A17B99}">
      <dgm:prSet/>
      <dgm:spPr/>
      <dgm:t>
        <a:bodyPr/>
        <a:lstStyle/>
        <a:p>
          <a:endParaRPr lang="en-US"/>
        </a:p>
      </dgm:t>
    </dgm:pt>
    <dgm:pt modelId="{964A656C-1DD6-48CF-820C-C619E341F7E4}" type="sibTrans" cxnId="{F4D26D9F-5FE3-45EB-84B8-54CF12A17B99}">
      <dgm:prSet/>
      <dgm:spPr/>
      <dgm:t>
        <a:bodyPr/>
        <a:lstStyle/>
        <a:p>
          <a:endParaRPr lang="en-US"/>
        </a:p>
      </dgm:t>
    </dgm:pt>
    <dgm:pt modelId="{75CA6E9A-A5D9-430E-B96D-DFB24B1EF9DC}">
      <dgm:prSet/>
      <dgm:spPr/>
      <dgm:t>
        <a:bodyPr/>
        <a:lstStyle/>
        <a:p>
          <a:r>
            <a:rPr lang="de-DE"/>
            <a:t>Eliminating variables</a:t>
          </a:r>
          <a:endParaRPr lang="en-US"/>
        </a:p>
      </dgm:t>
    </dgm:pt>
    <dgm:pt modelId="{6DD6A971-ADED-42E2-8594-A75050F8CB7E}" type="parTrans" cxnId="{560451ED-B558-4D76-93DA-65DE797DAC46}">
      <dgm:prSet/>
      <dgm:spPr/>
      <dgm:t>
        <a:bodyPr/>
        <a:lstStyle/>
        <a:p>
          <a:endParaRPr lang="en-US"/>
        </a:p>
      </dgm:t>
    </dgm:pt>
    <dgm:pt modelId="{9568182B-EB8F-4A6E-8963-7A5DAD50422C}" type="sibTrans" cxnId="{560451ED-B558-4D76-93DA-65DE797DAC46}">
      <dgm:prSet/>
      <dgm:spPr/>
      <dgm:t>
        <a:bodyPr/>
        <a:lstStyle/>
        <a:p>
          <a:endParaRPr lang="en-US"/>
        </a:p>
      </dgm:t>
    </dgm:pt>
    <dgm:pt modelId="{FA8448A7-1682-4A09-BCD4-C0F2F67C0D9D}">
      <dgm:prSet/>
      <dgm:spPr/>
      <dgm:t>
        <a:bodyPr/>
        <a:lstStyle/>
        <a:p>
          <a:r>
            <a:rPr lang="de-DE"/>
            <a:t>Standardising and merging the 3 data sets</a:t>
          </a:r>
          <a:endParaRPr lang="en-US"/>
        </a:p>
      </dgm:t>
    </dgm:pt>
    <dgm:pt modelId="{5BCBF14C-17D3-44CE-8D0D-C1CA565EE548}" type="parTrans" cxnId="{0FA36069-F2DF-419C-95D5-658B8D3369D3}">
      <dgm:prSet/>
      <dgm:spPr/>
      <dgm:t>
        <a:bodyPr/>
        <a:lstStyle/>
        <a:p>
          <a:endParaRPr lang="en-US"/>
        </a:p>
      </dgm:t>
    </dgm:pt>
    <dgm:pt modelId="{12C73C38-824F-4A08-A5DF-888BF116B7D0}" type="sibTrans" cxnId="{0FA36069-F2DF-419C-95D5-658B8D3369D3}">
      <dgm:prSet/>
      <dgm:spPr/>
      <dgm:t>
        <a:bodyPr/>
        <a:lstStyle/>
        <a:p>
          <a:endParaRPr lang="en-US"/>
        </a:p>
      </dgm:t>
    </dgm:pt>
    <dgm:pt modelId="{7B1925AD-50BD-4E61-A174-23BEB19BA641}">
      <dgm:prSet/>
      <dgm:spPr/>
      <dgm:t>
        <a:bodyPr/>
        <a:lstStyle/>
        <a:p>
          <a:r>
            <a:rPr lang="de-DE"/>
            <a:t>Encoding </a:t>
          </a:r>
          <a:endParaRPr lang="en-US"/>
        </a:p>
      </dgm:t>
    </dgm:pt>
    <dgm:pt modelId="{1FDE5518-AA5E-4BD9-A6C7-FB14AD56CA01}" type="parTrans" cxnId="{62BB7243-3452-404C-A790-02F78F0C50A4}">
      <dgm:prSet/>
      <dgm:spPr/>
      <dgm:t>
        <a:bodyPr/>
        <a:lstStyle/>
        <a:p>
          <a:endParaRPr lang="en-US"/>
        </a:p>
      </dgm:t>
    </dgm:pt>
    <dgm:pt modelId="{F9F1A87F-1CE5-4B81-8E77-6D1E2EEAD43A}" type="sibTrans" cxnId="{62BB7243-3452-404C-A790-02F78F0C50A4}">
      <dgm:prSet/>
      <dgm:spPr/>
      <dgm:t>
        <a:bodyPr/>
        <a:lstStyle/>
        <a:p>
          <a:endParaRPr lang="en-US"/>
        </a:p>
      </dgm:t>
    </dgm:pt>
    <dgm:pt modelId="{892DD092-89E3-45B8-9B5E-CF987A4E091A}">
      <dgm:prSet/>
      <dgm:spPr/>
      <dgm:t>
        <a:bodyPr/>
        <a:lstStyle/>
        <a:p>
          <a:r>
            <a:rPr lang="de-DE" b="1"/>
            <a:t>Modelling</a:t>
          </a:r>
          <a:endParaRPr lang="en-US"/>
        </a:p>
      </dgm:t>
    </dgm:pt>
    <dgm:pt modelId="{98F81345-9A66-4752-B8C4-06C8CA085B1B}" type="parTrans" cxnId="{AA352A76-2AF9-4034-AAC5-76877897E1BA}">
      <dgm:prSet/>
      <dgm:spPr/>
      <dgm:t>
        <a:bodyPr/>
        <a:lstStyle/>
        <a:p>
          <a:endParaRPr lang="en-US"/>
        </a:p>
      </dgm:t>
    </dgm:pt>
    <dgm:pt modelId="{276A5CB7-6CF7-4512-9B14-B4E5CC2CEFAC}" type="sibTrans" cxnId="{AA352A76-2AF9-4034-AAC5-76877897E1BA}">
      <dgm:prSet/>
      <dgm:spPr/>
      <dgm:t>
        <a:bodyPr/>
        <a:lstStyle/>
        <a:p>
          <a:endParaRPr lang="en-US"/>
        </a:p>
      </dgm:t>
    </dgm:pt>
    <dgm:pt modelId="{D9C0F792-7237-43E4-8904-26C1387779DD}">
      <dgm:prSet/>
      <dgm:spPr/>
      <dgm:t>
        <a:bodyPr/>
        <a:lstStyle/>
        <a:p>
          <a:r>
            <a:rPr lang="de-DE"/>
            <a:t>Logistics</a:t>
          </a:r>
          <a:endParaRPr lang="en-US"/>
        </a:p>
      </dgm:t>
    </dgm:pt>
    <dgm:pt modelId="{2407620E-6199-4D54-9599-EDAC768ECE1B}" type="parTrans" cxnId="{832A5B30-1C54-4A28-BE1C-0049646DB757}">
      <dgm:prSet/>
      <dgm:spPr/>
      <dgm:t>
        <a:bodyPr/>
        <a:lstStyle/>
        <a:p>
          <a:endParaRPr lang="en-US"/>
        </a:p>
      </dgm:t>
    </dgm:pt>
    <dgm:pt modelId="{4339A8AB-48AB-455C-AC58-5807F42A7BAA}" type="sibTrans" cxnId="{832A5B30-1C54-4A28-BE1C-0049646DB757}">
      <dgm:prSet/>
      <dgm:spPr/>
      <dgm:t>
        <a:bodyPr/>
        <a:lstStyle/>
        <a:p>
          <a:endParaRPr lang="en-US"/>
        </a:p>
      </dgm:t>
    </dgm:pt>
    <dgm:pt modelId="{1D52A249-4F36-4BC1-8A3A-9ACA3F10FC10}">
      <dgm:prSet/>
      <dgm:spPr/>
      <dgm:t>
        <a:bodyPr/>
        <a:lstStyle/>
        <a:p>
          <a:r>
            <a:rPr lang="de-DE"/>
            <a:t>DTC Model</a:t>
          </a:r>
          <a:endParaRPr lang="en-US"/>
        </a:p>
      </dgm:t>
    </dgm:pt>
    <dgm:pt modelId="{D4129D8F-D7D1-4B27-BE4F-F28DA9DAE1AC}" type="parTrans" cxnId="{3E7B029B-0D17-4DDC-82A1-5A6C28946786}">
      <dgm:prSet/>
      <dgm:spPr/>
      <dgm:t>
        <a:bodyPr/>
        <a:lstStyle/>
        <a:p>
          <a:endParaRPr lang="en-US"/>
        </a:p>
      </dgm:t>
    </dgm:pt>
    <dgm:pt modelId="{881F5979-1948-4C94-8D5B-E0D1FBE84680}" type="sibTrans" cxnId="{3E7B029B-0D17-4DDC-82A1-5A6C28946786}">
      <dgm:prSet/>
      <dgm:spPr/>
      <dgm:t>
        <a:bodyPr/>
        <a:lstStyle/>
        <a:p>
          <a:endParaRPr lang="en-US"/>
        </a:p>
      </dgm:t>
    </dgm:pt>
    <dgm:pt modelId="{7B7A35F5-92C9-4C03-A6A8-B7EFFDDD0B16}">
      <dgm:prSet/>
      <dgm:spPr/>
      <dgm:t>
        <a:bodyPr/>
        <a:lstStyle/>
        <a:p>
          <a:r>
            <a:rPr lang="de-DE"/>
            <a:t>Random Forest</a:t>
          </a:r>
          <a:endParaRPr lang="en-US"/>
        </a:p>
      </dgm:t>
    </dgm:pt>
    <dgm:pt modelId="{BC68212B-BECF-4A27-9791-89E11EE38797}" type="parTrans" cxnId="{BF28D9C1-3BAD-43CD-9404-CCF0C8F65632}">
      <dgm:prSet/>
      <dgm:spPr/>
      <dgm:t>
        <a:bodyPr/>
        <a:lstStyle/>
        <a:p>
          <a:endParaRPr lang="en-US"/>
        </a:p>
      </dgm:t>
    </dgm:pt>
    <dgm:pt modelId="{EF0C206E-CE7B-4444-8953-D03CCF7F0581}" type="sibTrans" cxnId="{BF28D9C1-3BAD-43CD-9404-CCF0C8F65632}">
      <dgm:prSet/>
      <dgm:spPr/>
      <dgm:t>
        <a:bodyPr/>
        <a:lstStyle/>
        <a:p>
          <a:endParaRPr lang="en-US"/>
        </a:p>
      </dgm:t>
    </dgm:pt>
    <dgm:pt modelId="{86DD1B09-3AAF-4EBB-9A81-98939884864C}">
      <dgm:prSet/>
      <dgm:spPr/>
      <dgm:t>
        <a:bodyPr/>
        <a:lstStyle/>
        <a:p>
          <a:r>
            <a:rPr lang="de-DE" b="1"/>
            <a:t>Predict in Production  &amp; Deployment</a:t>
          </a:r>
          <a:endParaRPr lang="en-US"/>
        </a:p>
      </dgm:t>
    </dgm:pt>
    <dgm:pt modelId="{D5F3C75D-34E3-4110-BD47-18E116F25391}" type="parTrans" cxnId="{B8AC8BB7-700B-4E52-AFED-1686831FDCE5}">
      <dgm:prSet/>
      <dgm:spPr/>
      <dgm:t>
        <a:bodyPr/>
        <a:lstStyle/>
        <a:p>
          <a:endParaRPr lang="en-US"/>
        </a:p>
      </dgm:t>
    </dgm:pt>
    <dgm:pt modelId="{714105C8-FC5C-473F-85AC-2AF32D0802B8}" type="sibTrans" cxnId="{B8AC8BB7-700B-4E52-AFED-1686831FDCE5}">
      <dgm:prSet/>
      <dgm:spPr/>
      <dgm:t>
        <a:bodyPr/>
        <a:lstStyle/>
        <a:p>
          <a:endParaRPr lang="en-US"/>
        </a:p>
      </dgm:t>
    </dgm:pt>
    <dgm:pt modelId="{74B189E4-6A1F-4764-A5B5-EF1CEF7CCC99}">
      <dgm:prSet/>
      <dgm:spPr/>
      <dgm:t>
        <a:bodyPr/>
        <a:lstStyle/>
        <a:p>
          <a:r>
            <a:rPr lang="de-DE"/>
            <a:t>Please fill in technical details here (Heroku, Streamlit…)</a:t>
          </a:r>
          <a:endParaRPr lang="en-US"/>
        </a:p>
      </dgm:t>
    </dgm:pt>
    <dgm:pt modelId="{F0CA954E-D653-4238-81B1-BF2D46F1B969}" type="parTrans" cxnId="{9FC949B1-0101-4DD3-B8A9-F5CB0B6C2746}">
      <dgm:prSet/>
      <dgm:spPr/>
      <dgm:t>
        <a:bodyPr/>
        <a:lstStyle/>
        <a:p>
          <a:endParaRPr lang="en-US"/>
        </a:p>
      </dgm:t>
    </dgm:pt>
    <dgm:pt modelId="{75CE8042-E920-472A-B7F0-92ADB585215E}" type="sibTrans" cxnId="{9FC949B1-0101-4DD3-B8A9-F5CB0B6C2746}">
      <dgm:prSet/>
      <dgm:spPr/>
      <dgm:t>
        <a:bodyPr/>
        <a:lstStyle/>
        <a:p>
          <a:endParaRPr lang="en-US"/>
        </a:p>
      </dgm:t>
    </dgm:pt>
    <dgm:pt modelId="{535FB232-A585-4814-8DD9-36449E73FD77}">
      <dgm:prSet/>
      <dgm:spPr/>
      <dgm:t>
        <a:bodyPr/>
        <a:lstStyle/>
        <a:p>
          <a:r>
            <a:rPr lang="de-DE" b="1"/>
            <a:t>Do it again</a:t>
          </a:r>
          <a:endParaRPr lang="en-US"/>
        </a:p>
      </dgm:t>
    </dgm:pt>
    <dgm:pt modelId="{E093EEB2-B73C-4D40-A840-B91F08A2656F}" type="parTrans" cxnId="{DB5630B7-2248-43E4-A255-EA07DE601F18}">
      <dgm:prSet/>
      <dgm:spPr/>
      <dgm:t>
        <a:bodyPr/>
        <a:lstStyle/>
        <a:p>
          <a:endParaRPr lang="en-US"/>
        </a:p>
      </dgm:t>
    </dgm:pt>
    <dgm:pt modelId="{01F17FA3-75AB-4290-92DC-91FF0A33CB56}" type="sibTrans" cxnId="{DB5630B7-2248-43E4-A255-EA07DE601F18}">
      <dgm:prSet/>
      <dgm:spPr/>
      <dgm:t>
        <a:bodyPr/>
        <a:lstStyle/>
        <a:p>
          <a:endParaRPr lang="en-US"/>
        </a:p>
      </dgm:t>
    </dgm:pt>
    <dgm:pt modelId="{A728137D-380C-4B32-B7DA-74951B49B89D}" type="pres">
      <dgm:prSet presAssocID="{D2364CE2-C870-4C75-A2B5-E4F24BECE40B}" presName="linearFlow" presStyleCnt="0">
        <dgm:presLayoutVars>
          <dgm:dir/>
          <dgm:resizeHandles val="exact"/>
        </dgm:presLayoutVars>
      </dgm:prSet>
      <dgm:spPr/>
    </dgm:pt>
    <dgm:pt modelId="{6E491E20-014A-45AC-978B-1AD8CD333C66}" type="pres">
      <dgm:prSet presAssocID="{E2338860-151B-4FDA-A1F9-1AA6CA9D2D2A}" presName="composite" presStyleCnt="0"/>
      <dgm:spPr/>
    </dgm:pt>
    <dgm:pt modelId="{36C990E7-A6D8-4347-820A-0F5A2CCFD52C}" type="pres">
      <dgm:prSet presAssocID="{E2338860-151B-4FDA-A1F9-1AA6CA9D2D2A}" presName="imgShp" presStyleLbl="fgImgPlace1" presStyleIdx="0" presStyleCnt="5"/>
      <dgm:spPr/>
    </dgm:pt>
    <dgm:pt modelId="{8D84C49C-C0BD-4EB9-9B67-A96372A46C72}" type="pres">
      <dgm:prSet presAssocID="{E2338860-151B-4FDA-A1F9-1AA6CA9D2D2A}" presName="txShp" presStyleLbl="node1" presStyleIdx="0" presStyleCnt="5">
        <dgm:presLayoutVars>
          <dgm:bulletEnabled val="1"/>
        </dgm:presLayoutVars>
      </dgm:prSet>
      <dgm:spPr/>
    </dgm:pt>
    <dgm:pt modelId="{30734074-3712-4EEB-8C48-5FC379289597}" type="pres">
      <dgm:prSet presAssocID="{946C339E-C9C5-44AC-80F2-60885BFD386F}" presName="spacing" presStyleCnt="0"/>
      <dgm:spPr/>
    </dgm:pt>
    <dgm:pt modelId="{575B8DE5-478E-4C44-99C1-91ED9D335349}" type="pres">
      <dgm:prSet presAssocID="{10681B6D-499D-4F67-9B5F-8457B84E0442}" presName="composite" presStyleCnt="0"/>
      <dgm:spPr/>
    </dgm:pt>
    <dgm:pt modelId="{C58E4FB2-2EED-4B9B-BD66-AB1A1C3F3ECB}" type="pres">
      <dgm:prSet presAssocID="{10681B6D-499D-4F67-9B5F-8457B84E0442}" presName="imgShp" presStyleLbl="fgImgPlace1" presStyleIdx="1" presStyleCnt="5"/>
      <dgm:spPr/>
    </dgm:pt>
    <dgm:pt modelId="{CA934C33-695B-4EA3-A467-F6596F830CA1}" type="pres">
      <dgm:prSet presAssocID="{10681B6D-499D-4F67-9B5F-8457B84E0442}" presName="txShp" presStyleLbl="node1" presStyleIdx="1" presStyleCnt="5">
        <dgm:presLayoutVars>
          <dgm:bulletEnabled val="1"/>
        </dgm:presLayoutVars>
      </dgm:prSet>
      <dgm:spPr/>
    </dgm:pt>
    <dgm:pt modelId="{FAB7B48D-0C41-4431-A5C6-07F05FF9A5A3}" type="pres">
      <dgm:prSet presAssocID="{964A656C-1DD6-48CF-820C-C619E341F7E4}" presName="spacing" presStyleCnt="0"/>
      <dgm:spPr/>
    </dgm:pt>
    <dgm:pt modelId="{38CE3003-E3D5-420D-B060-DE1374D7D284}" type="pres">
      <dgm:prSet presAssocID="{892DD092-89E3-45B8-9B5E-CF987A4E091A}" presName="composite" presStyleCnt="0"/>
      <dgm:spPr/>
    </dgm:pt>
    <dgm:pt modelId="{01AB18EA-732F-4EC8-9E77-48426A98959D}" type="pres">
      <dgm:prSet presAssocID="{892DD092-89E3-45B8-9B5E-CF987A4E091A}" presName="imgShp" presStyleLbl="fgImgPlace1" presStyleIdx="2" presStyleCnt="5"/>
      <dgm:spPr/>
    </dgm:pt>
    <dgm:pt modelId="{C2E7EABD-EF3A-4F70-B028-1EAEA888343A}" type="pres">
      <dgm:prSet presAssocID="{892DD092-89E3-45B8-9B5E-CF987A4E091A}" presName="txShp" presStyleLbl="node1" presStyleIdx="2" presStyleCnt="5">
        <dgm:presLayoutVars>
          <dgm:bulletEnabled val="1"/>
        </dgm:presLayoutVars>
      </dgm:prSet>
      <dgm:spPr/>
    </dgm:pt>
    <dgm:pt modelId="{DD3E64AA-8300-426B-8D81-F08155DFD36E}" type="pres">
      <dgm:prSet presAssocID="{276A5CB7-6CF7-4512-9B14-B4E5CC2CEFAC}" presName="spacing" presStyleCnt="0"/>
      <dgm:spPr/>
    </dgm:pt>
    <dgm:pt modelId="{007D1C36-1A28-423C-B430-3AC9D03BF150}" type="pres">
      <dgm:prSet presAssocID="{86DD1B09-3AAF-4EBB-9A81-98939884864C}" presName="composite" presStyleCnt="0"/>
      <dgm:spPr/>
    </dgm:pt>
    <dgm:pt modelId="{C91E0928-451F-40C5-8931-6F0996D79E55}" type="pres">
      <dgm:prSet presAssocID="{86DD1B09-3AAF-4EBB-9A81-98939884864C}" presName="imgShp" presStyleLbl="fgImgPlace1" presStyleIdx="3" presStyleCnt="5"/>
      <dgm:spPr/>
    </dgm:pt>
    <dgm:pt modelId="{AC6FD460-AF7A-4924-B703-D659D99AA77A}" type="pres">
      <dgm:prSet presAssocID="{86DD1B09-3AAF-4EBB-9A81-98939884864C}" presName="txShp" presStyleLbl="node1" presStyleIdx="3" presStyleCnt="5">
        <dgm:presLayoutVars>
          <dgm:bulletEnabled val="1"/>
        </dgm:presLayoutVars>
      </dgm:prSet>
      <dgm:spPr/>
    </dgm:pt>
    <dgm:pt modelId="{FBE25770-0911-4DB2-95C9-CD004F8BE8BB}" type="pres">
      <dgm:prSet presAssocID="{714105C8-FC5C-473F-85AC-2AF32D0802B8}" presName="spacing" presStyleCnt="0"/>
      <dgm:spPr/>
    </dgm:pt>
    <dgm:pt modelId="{7E3891F6-CC6C-48AF-8FC3-F8EC841E3A0C}" type="pres">
      <dgm:prSet presAssocID="{535FB232-A585-4814-8DD9-36449E73FD77}" presName="composite" presStyleCnt="0"/>
      <dgm:spPr/>
    </dgm:pt>
    <dgm:pt modelId="{ECD9F2CA-5C99-4366-BF08-E0B09F094845}" type="pres">
      <dgm:prSet presAssocID="{535FB232-A585-4814-8DD9-36449E73FD77}" presName="imgShp" presStyleLbl="fgImgPlace1" presStyleIdx="4" presStyleCnt="5"/>
      <dgm:spPr/>
    </dgm:pt>
    <dgm:pt modelId="{EF9E7310-00D0-40F2-8297-94977EF5D6F7}" type="pres">
      <dgm:prSet presAssocID="{535FB232-A585-4814-8DD9-36449E73FD77}" presName="txShp" presStyleLbl="node1" presStyleIdx="4" presStyleCnt="5">
        <dgm:presLayoutVars>
          <dgm:bulletEnabled val="1"/>
        </dgm:presLayoutVars>
      </dgm:prSet>
      <dgm:spPr/>
    </dgm:pt>
  </dgm:ptLst>
  <dgm:cxnLst>
    <dgm:cxn modelId="{E2DBB301-1416-4308-BBE8-7ADB6AD9F9C9}" type="presOf" srcId="{D2364CE2-C870-4C75-A2B5-E4F24BECE40B}" destId="{A728137D-380C-4B32-B7DA-74951B49B89D}" srcOrd="0" destOrd="0" presId="urn:microsoft.com/office/officeart/2005/8/layout/vList3"/>
    <dgm:cxn modelId="{04773514-3F97-48DB-A506-150B1B93364F}" type="presOf" srcId="{E2338860-151B-4FDA-A1F9-1AA6CA9D2D2A}" destId="{8D84C49C-C0BD-4EB9-9B67-A96372A46C72}" srcOrd="0" destOrd="0" presId="urn:microsoft.com/office/officeart/2005/8/layout/vList3"/>
    <dgm:cxn modelId="{79892017-70F7-4615-9465-3DB134CF43A2}" srcId="{D2364CE2-C870-4C75-A2B5-E4F24BECE40B}" destId="{E2338860-151B-4FDA-A1F9-1AA6CA9D2D2A}" srcOrd="0" destOrd="0" parTransId="{04112F81-F073-4D26-BAB9-4D01C4456D08}" sibTransId="{946C339E-C9C5-44AC-80F2-60885BFD386F}"/>
    <dgm:cxn modelId="{3417B32B-CEE9-401C-911F-C46C40A56683}" type="presOf" srcId="{FA8448A7-1682-4A09-BCD4-C0F2F67C0D9D}" destId="{CA934C33-695B-4EA3-A467-F6596F830CA1}" srcOrd="0" destOrd="2" presId="urn:microsoft.com/office/officeart/2005/8/layout/vList3"/>
    <dgm:cxn modelId="{832A5B30-1C54-4A28-BE1C-0049646DB757}" srcId="{892DD092-89E3-45B8-9B5E-CF987A4E091A}" destId="{D9C0F792-7237-43E4-8904-26C1387779DD}" srcOrd="0" destOrd="0" parTransId="{2407620E-6199-4D54-9599-EDAC768ECE1B}" sibTransId="{4339A8AB-48AB-455C-AC58-5807F42A7BAA}"/>
    <dgm:cxn modelId="{9269B039-3590-464F-8EB6-96AEEABD6519}" type="presOf" srcId="{75CA6E9A-A5D9-430E-B96D-DFB24B1EF9DC}" destId="{CA934C33-695B-4EA3-A467-F6596F830CA1}" srcOrd="0" destOrd="1" presId="urn:microsoft.com/office/officeart/2005/8/layout/vList3"/>
    <dgm:cxn modelId="{62BB7243-3452-404C-A790-02F78F0C50A4}" srcId="{10681B6D-499D-4F67-9B5F-8457B84E0442}" destId="{7B1925AD-50BD-4E61-A174-23BEB19BA641}" srcOrd="2" destOrd="0" parTransId="{1FDE5518-AA5E-4BD9-A6C7-FB14AD56CA01}" sibTransId="{F9F1A87F-1CE5-4B81-8E77-6D1E2EEAD43A}"/>
    <dgm:cxn modelId="{E9564965-6E5F-487F-9DE1-AACB67A8C5BE}" type="presOf" srcId="{D9C0F792-7237-43E4-8904-26C1387779DD}" destId="{C2E7EABD-EF3A-4F70-B028-1EAEA888343A}" srcOrd="0" destOrd="1" presId="urn:microsoft.com/office/officeart/2005/8/layout/vList3"/>
    <dgm:cxn modelId="{0FA36069-F2DF-419C-95D5-658B8D3369D3}" srcId="{10681B6D-499D-4F67-9B5F-8457B84E0442}" destId="{FA8448A7-1682-4A09-BCD4-C0F2F67C0D9D}" srcOrd="1" destOrd="0" parTransId="{5BCBF14C-17D3-44CE-8D0D-C1CA565EE548}" sibTransId="{12C73C38-824F-4A08-A5DF-888BF116B7D0}"/>
    <dgm:cxn modelId="{AA352A76-2AF9-4034-AAC5-76877897E1BA}" srcId="{D2364CE2-C870-4C75-A2B5-E4F24BECE40B}" destId="{892DD092-89E3-45B8-9B5E-CF987A4E091A}" srcOrd="2" destOrd="0" parTransId="{98F81345-9A66-4752-B8C4-06C8CA085B1B}" sibTransId="{276A5CB7-6CF7-4512-9B14-B4E5CC2CEFAC}"/>
    <dgm:cxn modelId="{BA2A5A85-AA11-4E62-A5AD-15417A5DE847}" type="presOf" srcId="{535FB232-A585-4814-8DD9-36449E73FD77}" destId="{EF9E7310-00D0-40F2-8297-94977EF5D6F7}" srcOrd="0" destOrd="0" presId="urn:microsoft.com/office/officeart/2005/8/layout/vList3"/>
    <dgm:cxn modelId="{3E7B029B-0D17-4DDC-82A1-5A6C28946786}" srcId="{892DD092-89E3-45B8-9B5E-CF987A4E091A}" destId="{1D52A249-4F36-4BC1-8A3A-9ACA3F10FC10}" srcOrd="1" destOrd="0" parTransId="{D4129D8F-D7D1-4B27-BE4F-F28DA9DAE1AC}" sibTransId="{881F5979-1948-4C94-8D5B-E0D1FBE84680}"/>
    <dgm:cxn modelId="{F4D26D9F-5FE3-45EB-84B8-54CF12A17B99}" srcId="{D2364CE2-C870-4C75-A2B5-E4F24BECE40B}" destId="{10681B6D-499D-4F67-9B5F-8457B84E0442}" srcOrd="1" destOrd="0" parTransId="{18499CE4-6672-4124-BB63-D93026A5F119}" sibTransId="{964A656C-1DD6-48CF-820C-C619E341F7E4}"/>
    <dgm:cxn modelId="{60E25CA0-50B6-48DA-BA16-BC095DB01ACC}" type="presOf" srcId="{10681B6D-499D-4F67-9B5F-8457B84E0442}" destId="{CA934C33-695B-4EA3-A467-F6596F830CA1}" srcOrd="0" destOrd="0" presId="urn:microsoft.com/office/officeart/2005/8/layout/vList3"/>
    <dgm:cxn modelId="{D2CB49A5-C335-4BA6-BEC7-34635C26E888}" type="presOf" srcId="{1D52A249-4F36-4BC1-8A3A-9ACA3F10FC10}" destId="{C2E7EABD-EF3A-4F70-B028-1EAEA888343A}" srcOrd="0" destOrd="2" presId="urn:microsoft.com/office/officeart/2005/8/layout/vList3"/>
    <dgm:cxn modelId="{BAB8CDAB-BE18-48C4-930B-A862D4CDB0CD}" type="presOf" srcId="{86DD1B09-3AAF-4EBB-9A81-98939884864C}" destId="{AC6FD460-AF7A-4924-B703-D659D99AA77A}" srcOrd="0" destOrd="0" presId="urn:microsoft.com/office/officeart/2005/8/layout/vList3"/>
    <dgm:cxn modelId="{9FC949B1-0101-4DD3-B8A9-F5CB0B6C2746}" srcId="{86DD1B09-3AAF-4EBB-9A81-98939884864C}" destId="{74B189E4-6A1F-4764-A5B5-EF1CEF7CCC99}" srcOrd="0" destOrd="0" parTransId="{F0CA954E-D653-4238-81B1-BF2D46F1B969}" sibTransId="{75CE8042-E920-472A-B7F0-92ADB585215E}"/>
    <dgm:cxn modelId="{DB5630B7-2248-43E4-A255-EA07DE601F18}" srcId="{D2364CE2-C870-4C75-A2B5-E4F24BECE40B}" destId="{535FB232-A585-4814-8DD9-36449E73FD77}" srcOrd="4" destOrd="0" parTransId="{E093EEB2-B73C-4D40-A840-B91F08A2656F}" sibTransId="{01F17FA3-75AB-4290-92DC-91FF0A33CB56}"/>
    <dgm:cxn modelId="{B8AC8BB7-700B-4E52-AFED-1686831FDCE5}" srcId="{D2364CE2-C870-4C75-A2B5-E4F24BECE40B}" destId="{86DD1B09-3AAF-4EBB-9A81-98939884864C}" srcOrd="3" destOrd="0" parTransId="{D5F3C75D-34E3-4110-BD47-18E116F25391}" sibTransId="{714105C8-FC5C-473F-85AC-2AF32D0802B8}"/>
    <dgm:cxn modelId="{BF28D9C1-3BAD-43CD-9404-CCF0C8F65632}" srcId="{892DD092-89E3-45B8-9B5E-CF987A4E091A}" destId="{7B7A35F5-92C9-4C03-A6A8-B7EFFDDD0B16}" srcOrd="2" destOrd="0" parTransId="{BC68212B-BECF-4A27-9791-89E11EE38797}" sibTransId="{EF0C206E-CE7B-4444-8953-D03CCF7F0581}"/>
    <dgm:cxn modelId="{569364CC-54C3-4A8A-9D21-F87C1695EBD0}" type="presOf" srcId="{7B7A35F5-92C9-4C03-A6A8-B7EFFDDD0B16}" destId="{C2E7EABD-EF3A-4F70-B028-1EAEA888343A}" srcOrd="0" destOrd="3" presId="urn:microsoft.com/office/officeart/2005/8/layout/vList3"/>
    <dgm:cxn modelId="{E9E885D9-F68B-4ACA-9259-7A063E03773A}" type="presOf" srcId="{892DD092-89E3-45B8-9B5E-CF987A4E091A}" destId="{C2E7EABD-EF3A-4F70-B028-1EAEA888343A}" srcOrd="0" destOrd="0" presId="urn:microsoft.com/office/officeart/2005/8/layout/vList3"/>
    <dgm:cxn modelId="{3F44B9DC-F5C6-4FB0-BB10-21DE0BFD8D55}" type="presOf" srcId="{74B189E4-6A1F-4764-A5B5-EF1CEF7CCC99}" destId="{AC6FD460-AF7A-4924-B703-D659D99AA77A}" srcOrd="0" destOrd="1" presId="urn:microsoft.com/office/officeart/2005/8/layout/vList3"/>
    <dgm:cxn modelId="{560451ED-B558-4D76-93DA-65DE797DAC46}" srcId="{10681B6D-499D-4F67-9B5F-8457B84E0442}" destId="{75CA6E9A-A5D9-430E-B96D-DFB24B1EF9DC}" srcOrd="0" destOrd="0" parTransId="{6DD6A971-ADED-42E2-8594-A75050F8CB7E}" sibTransId="{9568182B-EB8F-4A6E-8963-7A5DAD50422C}"/>
    <dgm:cxn modelId="{DB9878FD-94CB-49DD-8A12-72E018AE6821}" type="presOf" srcId="{7B1925AD-50BD-4E61-A174-23BEB19BA641}" destId="{CA934C33-695B-4EA3-A467-F6596F830CA1}" srcOrd="0" destOrd="3" presId="urn:microsoft.com/office/officeart/2005/8/layout/vList3"/>
    <dgm:cxn modelId="{5401440E-380D-4D6A-A70C-3C7D9922B5D7}" type="presParOf" srcId="{A728137D-380C-4B32-B7DA-74951B49B89D}" destId="{6E491E20-014A-45AC-978B-1AD8CD333C66}" srcOrd="0" destOrd="0" presId="urn:microsoft.com/office/officeart/2005/8/layout/vList3"/>
    <dgm:cxn modelId="{D7D345BC-8F3F-4719-A970-F59D41E185B6}" type="presParOf" srcId="{6E491E20-014A-45AC-978B-1AD8CD333C66}" destId="{36C990E7-A6D8-4347-820A-0F5A2CCFD52C}" srcOrd="0" destOrd="0" presId="urn:microsoft.com/office/officeart/2005/8/layout/vList3"/>
    <dgm:cxn modelId="{CCFF3024-1AB6-48A3-AB00-3CB71A2905AD}" type="presParOf" srcId="{6E491E20-014A-45AC-978B-1AD8CD333C66}" destId="{8D84C49C-C0BD-4EB9-9B67-A96372A46C72}" srcOrd="1" destOrd="0" presId="urn:microsoft.com/office/officeart/2005/8/layout/vList3"/>
    <dgm:cxn modelId="{91277F92-F8F1-4B0F-B028-409BFE546B08}" type="presParOf" srcId="{A728137D-380C-4B32-B7DA-74951B49B89D}" destId="{30734074-3712-4EEB-8C48-5FC379289597}" srcOrd="1" destOrd="0" presId="urn:microsoft.com/office/officeart/2005/8/layout/vList3"/>
    <dgm:cxn modelId="{D61D667A-DED7-4D01-8149-DE9DA348165E}" type="presParOf" srcId="{A728137D-380C-4B32-B7DA-74951B49B89D}" destId="{575B8DE5-478E-4C44-99C1-91ED9D335349}" srcOrd="2" destOrd="0" presId="urn:microsoft.com/office/officeart/2005/8/layout/vList3"/>
    <dgm:cxn modelId="{716E19E6-052B-4E02-993B-E15AC0BD5F5F}" type="presParOf" srcId="{575B8DE5-478E-4C44-99C1-91ED9D335349}" destId="{C58E4FB2-2EED-4B9B-BD66-AB1A1C3F3ECB}" srcOrd="0" destOrd="0" presId="urn:microsoft.com/office/officeart/2005/8/layout/vList3"/>
    <dgm:cxn modelId="{E78DD56A-32FF-4509-B3C7-701A481AE88A}" type="presParOf" srcId="{575B8DE5-478E-4C44-99C1-91ED9D335349}" destId="{CA934C33-695B-4EA3-A467-F6596F830CA1}" srcOrd="1" destOrd="0" presId="urn:microsoft.com/office/officeart/2005/8/layout/vList3"/>
    <dgm:cxn modelId="{A3839CC6-9062-4D5F-866A-87F227631D60}" type="presParOf" srcId="{A728137D-380C-4B32-B7DA-74951B49B89D}" destId="{FAB7B48D-0C41-4431-A5C6-07F05FF9A5A3}" srcOrd="3" destOrd="0" presId="urn:microsoft.com/office/officeart/2005/8/layout/vList3"/>
    <dgm:cxn modelId="{06007E0D-6B2E-4D14-89CE-56A4E90F18E4}" type="presParOf" srcId="{A728137D-380C-4B32-B7DA-74951B49B89D}" destId="{38CE3003-E3D5-420D-B060-DE1374D7D284}" srcOrd="4" destOrd="0" presId="urn:microsoft.com/office/officeart/2005/8/layout/vList3"/>
    <dgm:cxn modelId="{C37EB891-F3F6-4A73-B2BB-F2584E019ED5}" type="presParOf" srcId="{38CE3003-E3D5-420D-B060-DE1374D7D284}" destId="{01AB18EA-732F-4EC8-9E77-48426A98959D}" srcOrd="0" destOrd="0" presId="urn:microsoft.com/office/officeart/2005/8/layout/vList3"/>
    <dgm:cxn modelId="{52A68BF0-64BE-4E36-9AEA-DE1AEF7349F0}" type="presParOf" srcId="{38CE3003-E3D5-420D-B060-DE1374D7D284}" destId="{C2E7EABD-EF3A-4F70-B028-1EAEA888343A}" srcOrd="1" destOrd="0" presId="urn:microsoft.com/office/officeart/2005/8/layout/vList3"/>
    <dgm:cxn modelId="{C502202F-BE83-485A-86CF-BF04103B1AB6}" type="presParOf" srcId="{A728137D-380C-4B32-B7DA-74951B49B89D}" destId="{DD3E64AA-8300-426B-8D81-F08155DFD36E}" srcOrd="5" destOrd="0" presId="urn:microsoft.com/office/officeart/2005/8/layout/vList3"/>
    <dgm:cxn modelId="{A21AD629-B06D-4755-8795-FEC9E389FA3E}" type="presParOf" srcId="{A728137D-380C-4B32-B7DA-74951B49B89D}" destId="{007D1C36-1A28-423C-B430-3AC9D03BF150}" srcOrd="6" destOrd="0" presId="urn:microsoft.com/office/officeart/2005/8/layout/vList3"/>
    <dgm:cxn modelId="{0C31C31C-F3B8-49CF-97AA-2FFB234E9B85}" type="presParOf" srcId="{007D1C36-1A28-423C-B430-3AC9D03BF150}" destId="{C91E0928-451F-40C5-8931-6F0996D79E55}" srcOrd="0" destOrd="0" presId="urn:microsoft.com/office/officeart/2005/8/layout/vList3"/>
    <dgm:cxn modelId="{C4D797E1-F54D-4E8E-95D6-9E1A54C0717F}" type="presParOf" srcId="{007D1C36-1A28-423C-B430-3AC9D03BF150}" destId="{AC6FD460-AF7A-4924-B703-D659D99AA77A}" srcOrd="1" destOrd="0" presId="urn:microsoft.com/office/officeart/2005/8/layout/vList3"/>
    <dgm:cxn modelId="{A703DD4D-9D82-448A-8105-173F6A54BF35}" type="presParOf" srcId="{A728137D-380C-4B32-B7DA-74951B49B89D}" destId="{FBE25770-0911-4DB2-95C9-CD004F8BE8BB}" srcOrd="7" destOrd="0" presId="urn:microsoft.com/office/officeart/2005/8/layout/vList3"/>
    <dgm:cxn modelId="{8B548701-11CA-4BB2-80AA-4A2F70805D6E}" type="presParOf" srcId="{A728137D-380C-4B32-B7DA-74951B49B89D}" destId="{7E3891F6-CC6C-48AF-8FC3-F8EC841E3A0C}" srcOrd="8" destOrd="0" presId="urn:microsoft.com/office/officeart/2005/8/layout/vList3"/>
    <dgm:cxn modelId="{F9C00E58-9D31-4E69-8A11-7EEBB0903D7B}" type="presParOf" srcId="{7E3891F6-CC6C-48AF-8FC3-F8EC841E3A0C}" destId="{ECD9F2CA-5C99-4366-BF08-E0B09F094845}" srcOrd="0" destOrd="0" presId="urn:microsoft.com/office/officeart/2005/8/layout/vList3"/>
    <dgm:cxn modelId="{5DA174DA-6940-4D92-A8FE-F326DBB12EE0}" type="presParOf" srcId="{7E3891F6-CC6C-48AF-8FC3-F8EC841E3A0C}" destId="{EF9E7310-00D0-40F2-8297-94977EF5D6F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4C49C-C0BD-4EB9-9B67-A96372A46C72}">
      <dsp:nvSpPr>
        <dsp:cNvPr id="0" name=""/>
        <dsp:cNvSpPr/>
      </dsp:nvSpPr>
      <dsp:spPr>
        <a:xfrm rot="10800000">
          <a:off x="1290342" y="3177"/>
          <a:ext cx="4464512" cy="663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3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b="1" kern="1200" dirty="0"/>
            <a:t>Data </a:t>
          </a:r>
          <a:r>
            <a:rPr lang="de-DE" sz="1000" b="1" kern="1200" dirty="0" err="1"/>
            <a:t>exploration</a:t>
          </a:r>
          <a:r>
            <a:rPr lang="de-DE" sz="1000" b="1" kern="1200" dirty="0"/>
            <a:t> </a:t>
          </a:r>
          <a:r>
            <a:rPr lang="de-DE" sz="1000" kern="1200" dirty="0"/>
            <a:t>- </a:t>
          </a:r>
          <a:r>
            <a:rPr lang="de-DE" sz="1000" kern="1200" dirty="0" err="1"/>
            <a:t>viz</a:t>
          </a:r>
          <a:r>
            <a:rPr lang="de-DE" sz="1000" kern="1200" dirty="0"/>
            <a:t> + </a:t>
          </a:r>
          <a:r>
            <a:rPr lang="de-DE" sz="1000" kern="1200" dirty="0" err="1"/>
            <a:t>identifying</a:t>
          </a:r>
          <a:r>
            <a:rPr lang="de-DE" sz="1000" kern="1200" dirty="0"/>
            <a:t> </a:t>
          </a:r>
          <a:r>
            <a:rPr lang="de-DE" sz="1000" kern="1200" dirty="0" err="1"/>
            <a:t>first</a:t>
          </a:r>
          <a:r>
            <a:rPr lang="de-DE" sz="1000" kern="1200" dirty="0"/>
            <a:t> </a:t>
          </a:r>
          <a:r>
            <a:rPr lang="de-DE" sz="1000" kern="1200" dirty="0" err="1"/>
            <a:t>correlations</a:t>
          </a:r>
          <a:r>
            <a:rPr lang="de-DE" sz="1000" kern="1200" dirty="0"/>
            <a:t> </a:t>
          </a:r>
          <a:endParaRPr lang="en-US" sz="1000" kern="1200" dirty="0"/>
        </a:p>
      </dsp:txBody>
      <dsp:txXfrm rot="10800000">
        <a:off x="1456165" y="3177"/>
        <a:ext cx="4298689" cy="663291"/>
      </dsp:txXfrm>
    </dsp:sp>
    <dsp:sp modelId="{36C990E7-A6D8-4347-820A-0F5A2CCFD52C}">
      <dsp:nvSpPr>
        <dsp:cNvPr id="0" name=""/>
        <dsp:cNvSpPr/>
      </dsp:nvSpPr>
      <dsp:spPr>
        <a:xfrm>
          <a:off x="958697" y="3177"/>
          <a:ext cx="663291" cy="66329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34C33-695B-4EA3-A467-F6596F830CA1}">
      <dsp:nvSpPr>
        <dsp:cNvPr id="0" name=""/>
        <dsp:cNvSpPr/>
      </dsp:nvSpPr>
      <dsp:spPr>
        <a:xfrm rot="10800000">
          <a:off x="1290342" y="864466"/>
          <a:ext cx="4464512" cy="663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3" tIns="3810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b="1" kern="1200" dirty="0"/>
            <a:t>Data </a:t>
          </a:r>
          <a:r>
            <a:rPr lang="de-DE" sz="1000" b="1" kern="1200" dirty="0" err="1"/>
            <a:t>Preprocessing</a:t>
          </a:r>
          <a:r>
            <a:rPr lang="de-DE" sz="1000" b="1" kern="1200" dirty="0"/>
            <a:t> </a:t>
          </a:r>
          <a:r>
            <a:rPr lang="de-DE" sz="1000" kern="1200" dirty="0"/>
            <a:t>(</a:t>
          </a:r>
          <a:r>
            <a:rPr lang="de-DE" sz="1000" kern="1200" dirty="0" err="1"/>
            <a:t>taking</a:t>
          </a:r>
          <a:r>
            <a:rPr lang="de-DE" sz="1000" kern="1200" dirty="0"/>
            <a:t> a </a:t>
          </a:r>
          <a:r>
            <a:rPr lang="de-DE" sz="1000" kern="1200" dirty="0" err="1"/>
            <a:t>loooot</a:t>
          </a:r>
          <a:r>
            <a:rPr lang="de-DE" sz="1000" kern="1200" dirty="0"/>
            <a:t> </a:t>
          </a:r>
          <a:r>
            <a:rPr lang="de-DE" sz="1000" kern="1200" dirty="0" err="1"/>
            <a:t>of</a:t>
          </a:r>
          <a:r>
            <a:rPr lang="de-DE" sz="1000" kern="1200" dirty="0"/>
            <a:t> time!)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Eliminating variables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Standardising and merging the 3 data sets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Encoding </a:t>
          </a:r>
          <a:endParaRPr lang="en-US" sz="800" kern="1200"/>
        </a:p>
      </dsp:txBody>
      <dsp:txXfrm rot="10800000">
        <a:off x="1456165" y="864466"/>
        <a:ext cx="4298689" cy="663291"/>
      </dsp:txXfrm>
    </dsp:sp>
    <dsp:sp modelId="{C58E4FB2-2EED-4B9B-BD66-AB1A1C3F3ECB}">
      <dsp:nvSpPr>
        <dsp:cNvPr id="0" name=""/>
        <dsp:cNvSpPr/>
      </dsp:nvSpPr>
      <dsp:spPr>
        <a:xfrm>
          <a:off x="958697" y="864466"/>
          <a:ext cx="663291" cy="66329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7EABD-EF3A-4F70-B028-1EAEA888343A}">
      <dsp:nvSpPr>
        <dsp:cNvPr id="0" name=""/>
        <dsp:cNvSpPr/>
      </dsp:nvSpPr>
      <dsp:spPr>
        <a:xfrm rot="10800000">
          <a:off x="1290342" y="1725754"/>
          <a:ext cx="4464512" cy="663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3" tIns="3810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b="1" kern="1200"/>
            <a:t>Modelling</a:t>
          </a:r>
          <a:endParaRPr lang="en-US" sz="10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Logistics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DTC Model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Random Forest</a:t>
          </a:r>
          <a:endParaRPr lang="en-US" sz="800" kern="1200"/>
        </a:p>
      </dsp:txBody>
      <dsp:txXfrm rot="10800000">
        <a:off x="1456165" y="1725754"/>
        <a:ext cx="4298689" cy="663291"/>
      </dsp:txXfrm>
    </dsp:sp>
    <dsp:sp modelId="{01AB18EA-732F-4EC8-9E77-48426A98959D}">
      <dsp:nvSpPr>
        <dsp:cNvPr id="0" name=""/>
        <dsp:cNvSpPr/>
      </dsp:nvSpPr>
      <dsp:spPr>
        <a:xfrm>
          <a:off x="958697" y="1725754"/>
          <a:ext cx="663291" cy="66329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FD460-AF7A-4924-B703-D659D99AA77A}">
      <dsp:nvSpPr>
        <dsp:cNvPr id="0" name=""/>
        <dsp:cNvSpPr/>
      </dsp:nvSpPr>
      <dsp:spPr>
        <a:xfrm rot="10800000">
          <a:off x="1290342" y="2587042"/>
          <a:ext cx="4464512" cy="663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3" tIns="3810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b="1" kern="1200"/>
            <a:t>Predict in Production  &amp; Deployment</a:t>
          </a:r>
          <a:endParaRPr lang="en-US" sz="10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Please fill in technical details here (Heroku, Streamlit…)</a:t>
          </a:r>
          <a:endParaRPr lang="en-US" sz="800" kern="1200"/>
        </a:p>
      </dsp:txBody>
      <dsp:txXfrm rot="10800000">
        <a:off x="1456165" y="2587042"/>
        <a:ext cx="4298689" cy="663291"/>
      </dsp:txXfrm>
    </dsp:sp>
    <dsp:sp modelId="{C91E0928-451F-40C5-8931-6F0996D79E55}">
      <dsp:nvSpPr>
        <dsp:cNvPr id="0" name=""/>
        <dsp:cNvSpPr/>
      </dsp:nvSpPr>
      <dsp:spPr>
        <a:xfrm>
          <a:off x="958697" y="2587042"/>
          <a:ext cx="663291" cy="66329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E7310-00D0-40F2-8297-94977EF5D6F7}">
      <dsp:nvSpPr>
        <dsp:cNvPr id="0" name=""/>
        <dsp:cNvSpPr/>
      </dsp:nvSpPr>
      <dsp:spPr>
        <a:xfrm rot="10800000">
          <a:off x="1290342" y="3448331"/>
          <a:ext cx="4464512" cy="6632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493" tIns="38100" rIns="7112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b="1" kern="1200"/>
            <a:t>Do it again</a:t>
          </a:r>
          <a:endParaRPr lang="en-US" sz="1000" kern="1200"/>
        </a:p>
      </dsp:txBody>
      <dsp:txXfrm rot="10800000">
        <a:off x="1456165" y="3448331"/>
        <a:ext cx="4298689" cy="663291"/>
      </dsp:txXfrm>
    </dsp:sp>
    <dsp:sp modelId="{ECD9F2CA-5C99-4366-BF08-E0B09F094845}">
      <dsp:nvSpPr>
        <dsp:cNvPr id="0" name=""/>
        <dsp:cNvSpPr/>
      </dsp:nvSpPr>
      <dsp:spPr>
        <a:xfrm>
          <a:off x="958697" y="3448331"/>
          <a:ext cx="663291" cy="66329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76B65-3F4C-40D3-9BAC-154574806AF6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D65AE-20D2-4DD1-822D-EF98EA2ACF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16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5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75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89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46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214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85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85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89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 Statement</a:t>
            </a:r>
          </a:p>
          <a:p>
            <a:pPr lvl="1"/>
            <a:r>
              <a:rPr lang="de-DE" dirty="0"/>
              <a:t>Protests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escalate</a:t>
            </a:r>
            <a:r>
              <a:rPr lang="de-DE" dirty="0"/>
              <a:t> and turn violent, </a:t>
            </a:r>
            <a:r>
              <a:rPr lang="de-DE" dirty="0" err="1"/>
              <a:t>undermining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protest´s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legitmacy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harming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Noah´s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)</a:t>
            </a:r>
          </a:p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by</a:t>
            </a:r>
            <a:r>
              <a:rPr lang="de-DE" dirty="0"/>
              <a:t>…</a:t>
            </a:r>
          </a:p>
          <a:p>
            <a:pPr lvl="1"/>
            <a:r>
              <a:rPr lang="de-DE" dirty="0"/>
              <a:t>Prevent </a:t>
            </a:r>
            <a:r>
              <a:rPr lang="de-DE" dirty="0" err="1"/>
              <a:t>physical</a:t>
            </a:r>
            <a:r>
              <a:rPr lang="de-DE" dirty="0"/>
              <a:t> and </a:t>
            </a:r>
            <a:r>
              <a:rPr lang="de-DE" dirty="0" err="1"/>
              <a:t>psychological</a:t>
            </a:r>
            <a:r>
              <a:rPr lang="de-DE" dirty="0"/>
              <a:t> </a:t>
            </a:r>
            <a:r>
              <a:rPr lang="de-DE" dirty="0" err="1"/>
              <a:t>harm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endParaRPr lang="de-DE" dirty="0"/>
          </a:p>
          <a:p>
            <a:pPr lvl="1"/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effectiveness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demonstrations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violent</a:t>
            </a:r>
          </a:p>
          <a:p>
            <a:r>
              <a:rPr lang="de-DE" dirty="0"/>
              <a:t>Brief </a:t>
            </a:r>
            <a:r>
              <a:rPr lang="de-DE" dirty="0" err="1"/>
              <a:t>pictures</a:t>
            </a:r>
            <a:r>
              <a:rPr lang="de-DE" dirty="0"/>
              <a:t>/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Dozens to thousands</a:t>
            </a:r>
            <a:r>
              <a:rPr lang="en-US" sz="1200" b="1" dirty="0">
                <a:solidFill>
                  <a:srgbClr val="FFFFFF"/>
                </a:solidFill>
              </a:rPr>
              <a:t> protesters face injuries </a:t>
            </a:r>
            <a:r>
              <a:rPr lang="en-US" sz="1200" dirty="0">
                <a:solidFill>
                  <a:srgbClr val="FFFFFF"/>
                </a:solidFill>
              </a:rPr>
              <a:t>each year, 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Many of those</a:t>
            </a:r>
            <a:r>
              <a:rPr lang="en-US" sz="12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FFFFFF"/>
                </a:solidFill>
              </a:rPr>
              <a:t>State actors undermine their legitimacy </a:t>
            </a:r>
            <a:r>
              <a:rPr lang="en-US" sz="1200" dirty="0">
                <a:solidFill>
                  <a:srgbClr val="FFFFFF"/>
                </a:solidFill>
              </a:rPr>
              <a:t>and lose the trust of their citizens</a:t>
            </a: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</a:rPr>
              <a:t>Peaceful protests are in everybody´s interest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</a:rPr>
              <a:t>So far little emphasis is placed on trying to </a:t>
            </a:r>
            <a:r>
              <a:rPr lang="en-US" sz="1200" b="1" dirty="0">
                <a:solidFill>
                  <a:srgbClr val="FFFFFF"/>
                </a:solidFill>
              </a:rPr>
              <a:t>assess if a protest might turn violent 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</a:rPr>
              <a:t>Pro-Test aspires to change this!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23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84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521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374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038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D65AE-20D2-4DD1-822D-EF98EA2ACF9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87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3E1DC-630D-5512-3255-5E8367D7B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DD584B-1EBD-ACF5-C4E1-AF38FD1DD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656F49-52AC-8163-916B-DF80672C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04690-5E15-3C29-6F40-668E4C1E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5E079-474F-2819-FC6A-BDA36D7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87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1F58C-FAE0-4963-7768-AEB31AC0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84B8D-322B-5C3A-2D92-951710E5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A47E52-E0B4-39DE-1B01-3FBBE249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AC6F2-36C0-1940-E0C7-28F965A5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8C13C5-F616-3606-9D03-D975D4D5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9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E496-85A9-DB43-A16F-E7451D82A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68AECD-6B77-A870-DF17-D8B557E8A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37E7-1912-241B-5099-1E396B50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38FD04-592F-C05B-5F8E-0FC3B00A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0202AC-F87A-2BBC-0F3F-4D2A59EC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07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39E77-B43B-028F-A83A-A7CEC012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E8BC59-D771-4B19-F898-9357A1C2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A14A4D-F046-D150-4F4F-F9133F9A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EF7C3A-5455-7C48-AD57-11A35DD7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17B695-87D3-37DD-6BE2-A32C8DBD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24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AC438-3E25-7BFF-B621-65774BCA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4D75D0-609E-2F82-4027-61CCA945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67623E-96BC-B97F-5537-7E4A48D3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702899-7F8A-68A9-8105-74E44EBC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1594EF-EFB6-4829-A6BB-496A40A1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76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78721-6C3B-9D6E-F757-42CB1F17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CF9FC-8535-5941-7750-AFFB9CD02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BAE7D9-59AE-B7B2-995B-36FC3FAF3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DB4FB5-2E7A-AE37-8B98-230BE705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1ABF67-3130-CECE-1965-DF56A0AD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370581-CB68-C65D-5271-C9CAD826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9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8516-8678-594E-451B-518CA993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332E6-7DC4-C423-A523-82E60BDE0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08804A-2F17-EFFF-45A4-AD1D536D5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FC602C-3772-4192-4CBE-9EE727D88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D9D866-60C3-6464-D2F5-7B0358706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BF96E-7370-528C-75B5-B38DEA8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75D50E-B85A-2BC6-5BED-95C10FFF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265560-82E6-0C23-C536-3B9E4B42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42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D7C7-13A5-05D7-C5E2-D7566305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4F96C6-7009-6A62-A27C-20D02B43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4AB36-3694-88C2-3B3C-C5D5D79C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CBF624-F058-F854-90C2-0AA1EFC2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38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AD991E-9CF5-4D35-7A1A-7E44B103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A41381-797C-5E40-989B-C3FD9F0A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6831B-A37B-11BC-C068-4478BC51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7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D578F-AC2E-03C9-AB41-C67807D2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55DB3-C05E-9895-3B54-BDE83CFCD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81D4B-B7B8-07A8-FA23-50069A0E0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009736-447E-1EC5-217E-96A39C31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7CFA5E-7944-227E-3199-0A7024ED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9C754A-7010-FD36-D387-7895ABFE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9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912FF-9BFF-5433-8D3E-ACD07A0C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F2EB8B-D211-7FE4-804F-854FF7F05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A59F7F-3E6B-443F-069C-F2D3294E4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18436-0E13-A279-50D2-F417042B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59A1DC-7E4E-7D2C-749E-9AC1BEC4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E7DECE-8468-A080-6ABF-B3D38A9F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3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63A9D3-1DC9-E868-99A8-5B2BB3F1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9A9BF-939E-C15A-4DAB-FE4A0BD0C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AF700-8620-5902-B46B-A90BEDCD5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51AE2-6F7D-4FF0-84CA-91171E2CBA30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9CE653-738E-0E2E-7F7C-759E885BE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76063-E72F-997B-D55B-ABDF572E4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A708E-03DC-4B49-91FC-47ABD6AFEC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F9F379-A4A6-2CA6-735C-3E6B4016C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507EEC-A9BC-BABF-DAF4-0E8255BC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Pro-Test Demo Day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0DAB99-D649-69EF-F865-18278EFED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e-DE" sz="1700" b="1">
                <a:solidFill>
                  <a:srgbClr val="FFFFFF"/>
                </a:solidFill>
              </a:rPr>
              <a:t>Creating a safe arena  for all political actors</a:t>
            </a:r>
          </a:p>
          <a:p>
            <a:r>
              <a:rPr lang="de-DE" sz="1700" i="1">
                <a:solidFill>
                  <a:srgbClr val="FFFFFF"/>
                </a:solidFill>
              </a:rPr>
              <a:t>Noah Darwich, Kevin Lee, Max Höchsmann</a:t>
            </a:r>
          </a:p>
          <a:p>
            <a:r>
              <a:rPr lang="de-DE" sz="1700" i="1">
                <a:solidFill>
                  <a:srgbClr val="FFFFFF"/>
                </a:solidFill>
              </a:rPr>
              <a:t>10th of June, 2022</a:t>
            </a:r>
          </a:p>
        </p:txBody>
      </p:sp>
    </p:spTree>
    <p:extLst>
      <p:ext uri="{BB962C8B-B14F-4D97-AF65-F5344CB8AC3E}">
        <p14:creationId xmlns:p14="http://schemas.microsoft.com/office/powerpoint/2010/main" val="39884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3A95EA-5352-A794-8B5E-D23128A5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797" b="909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7" name="Freeform: Shape 2096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General Insights</a:t>
            </a:r>
          </a:p>
        </p:txBody>
      </p:sp>
    </p:spTree>
    <p:extLst>
      <p:ext uri="{BB962C8B-B14F-4D97-AF65-F5344CB8AC3E}">
        <p14:creationId xmlns:p14="http://schemas.microsoft.com/office/powerpoint/2010/main" val="1910370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FEEFB1-0467-0E97-526A-6D107477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98" y="231785"/>
            <a:ext cx="4227505" cy="25073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6ECCC0-70FF-260F-1579-C9663274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dirty="0"/>
              <a:t>Protests challenging the existing </a:t>
            </a:r>
            <a:r>
              <a:rPr lang="en-US" sz="3400" b="1" dirty="0"/>
              <a:t>political or religious</a:t>
            </a:r>
            <a:r>
              <a:rPr lang="en-US" sz="3400" dirty="0"/>
              <a:t> order are at most </a:t>
            </a:r>
            <a:r>
              <a:rPr lang="en-US" sz="3400" b="1" dirty="0"/>
              <a:t>risk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4AC912-BB26-075F-66BF-061D54E3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6394" y="568712"/>
            <a:ext cx="7176844" cy="38265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A8A140-F380-E797-D838-300AFCE1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65" y="2755783"/>
            <a:ext cx="4227505" cy="25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draußen, Menge, Personen, Person enthält.&#10;&#10;Automatisch generierte Beschreibung">
            <a:extLst>
              <a:ext uri="{FF2B5EF4-FFF2-40B4-BE49-F238E27FC236}">
                <a16:creationId xmlns:a16="http://schemas.microsoft.com/office/drawing/2014/main" id="{ED303BD4-FD0A-1973-7E77-1D9EF49A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672" r="9093" b="2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3" name="Freeform: Shape 211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Predict in Production</a:t>
            </a:r>
          </a:p>
        </p:txBody>
      </p:sp>
    </p:spTree>
    <p:extLst>
      <p:ext uri="{BB962C8B-B14F-4D97-AF65-F5344CB8AC3E}">
        <p14:creationId xmlns:p14="http://schemas.microsoft.com/office/powerpoint/2010/main" val="14360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ECCC0-70FF-260F-1579-C9663274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</a:t>
            </a:r>
            <a:r>
              <a:rPr lang="de-DE" dirty="0"/>
              <a:t> in </a:t>
            </a:r>
            <a:r>
              <a:rPr lang="de-DE" dirty="0" err="1"/>
              <a:t>Production</a:t>
            </a:r>
            <a:r>
              <a:rPr lang="de-DE" dirty="0"/>
              <a:t>/ Showcase (1-2 min)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7D6D0A-183E-B25E-5E8C-F4E54913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Here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web </a:t>
            </a:r>
            <a:r>
              <a:rPr lang="de-DE" dirty="0" err="1"/>
              <a:t>app</a:t>
            </a:r>
            <a:endParaRPr lang="de-DE" dirty="0"/>
          </a:p>
          <a:p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phon</a:t>
            </a:r>
            <a:r>
              <a:rPr lang="de-DE" dirty="0"/>
              <a:t>/ QR code?</a:t>
            </a:r>
          </a:p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crowd</a:t>
            </a:r>
            <a:r>
              <a:rPr lang="de-DE" dirty="0"/>
              <a:t>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/ feature </a:t>
            </a:r>
            <a:r>
              <a:rPr lang="de-DE" dirty="0" err="1"/>
              <a:t>factors</a:t>
            </a:r>
            <a:r>
              <a:rPr lang="de-DE" dirty="0"/>
              <a:t> and do a „</a:t>
            </a:r>
            <a:r>
              <a:rPr lang="de-DE" dirty="0" err="1"/>
              <a:t>random</a:t>
            </a:r>
            <a:r>
              <a:rPr lang="de-DE" dirty="0"/>
              <a:t>“ </a:t>
            </a:r>
            <a:r>
              <a:rPr lang="de-DE" dirty="0" err="1"/>
              <a:t>prediction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64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Person, Gebäude, draußen enthält.&#10;&#10;Automatisch generierte Beschreibung">
            <a:extLst>
              <a:ext uri="{FF2B5EF4-FFF2-40B4-BE49-F238E27FC236}">
                <a16:creationId xmlns:a16="http://schemas.microsoft.com/office/drawing/2014/main" id="{28E9958A-75A1-4A3B-7394-46FC63D8A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4398" b="144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6DBA3-B0B1-565D-885A-BBC41E6C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Thank you!</a:t>
            </a:r>
            <a:endParaRPr lang="de-DE" sz="4000" b="1">
              <a:solidFill>
                <a:srgbClr val="FFFFFF"/>
              </a:solidFill>
            </a:endParaRPr>
          </a:p>
        </p:txBody>
      </p:sp>
      <p:cxnSp>
        <p:nvCxnSpPr>
          <p:cNvPr id="157" name="Straight Connector 15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1B0A2B-7250-B47A-2372-BC679FB9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endParaRPr lang="de-DE" sz="20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de-DE" sz="2000">
              <a:solidFill>
                <a:srgbClr val="FFFFFF"/>
              </a:solidFill>
            </a:endParaRPr>
          </a:p>
        </p:txBody>
      </p:sp>
      <p:sp>
        <p:nvSpPr>
          <p:cNvPr id="147" name="Titel 1">
            <a:extLst>
              <a:ext uri="{FF2B5EF4-FFF2-40B4-BE49-F238E27FC236}">
                <a16:creationId xmlns:a16="http://schemas.microsoft.com/office/drawing/2014/main" id="{96AF7AA6-59CF-AEE3-BC0E-93FF5D699503}"/>
              </a:ext>
            </a:extLst>
          </p:cNvPr>
          <p:cNvSpPr txBox="1">
            <a:spLocks/>
          </p:cNvSpPr>
          <p:nvPr/>
        </p:nvSpPr>
        <p:spPr>
          <a:xfrm>
            <a:off x="5889223" y="957699"/>
            <a:ext cx="3771206" cy="163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3400" dirty="0"/>
              <a:t>Team/ Further Reading</a:t>
            </a:r>
            <a:endParaRPr lang="de-DE" sz="3400" b="1" dirty="0"/>
          </a:p>
        </p:txBody>
      </p:sp>
    </p:spTree>
    <p:extLst>
      <p:ext uri="{BB962C8B-B14F-4D97-AF65-F5344CB8AC3E}">
        <p14:creationId xmlns:p14="http://schemas.microsoft.com/office/powerpoint/2010/main" val="195246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132A96-B467-ABA5-CD4F-9E7EB294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de-DE" sz="5400" dirty="0" err="1"/>
              <a:t>How</a:t>
            </a:r>
            <a:r>
              <a:rPr lang="de-DE" sz="5400" dirty="0"/>
              <a:t> </a:t>
            </a:r>
            <a:r>
              <a:rPr lang="de-DE" sz="5400" dirty="0" err="1"/>
              <a:t>did</a:t>
            </a:r>
            <a:r>
              <a:rPr lang="de-DE" sz="5400" dirty="0"/>
              <a:t> </a:t>
            </a:r>
            <a:r>
              <a:rPr lang="de-DE" sz="5400" dirty="0" err="1"/>
              <a:t>we</a:t>
            </a:r>
            <a:r>
              <a:rPr lang="de-DE" sz="5400" dirty="0"/>
              <a:t> </a:t>
            </a:r>
            <a:r>
              <a:rPr lang="de-DE" sz="5400" dirty="0" err="1"/>
              <a:t>proceed</a:t>
            </a:r>
            <a:r>
              <a:rPr lang="de-DE" sz="5400" dirty="0"/>
              <a:t>?</a:t>
            </a:r>
          </a:p>
        </p:txBody>
      </p:sp>
      <p:sp>
        <p:nvSpPr>
          <p:cNvPr id="5136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138" name="Inhaltsplatzhalter 2">
            <a:extLst>
              <a:ext uri="{FF2B5EF4-FFF2-40B4-BE49-F238E27FC236}">
                <a16:creationId xmlns:a16="http://schemas.microsoft.com/office/drawing/2014/main" id="{0CE540DB-A2BB-A1F9-0128-3CE0503A0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823252"/>
              </p:ext>
            </p:extLst>
          </p:nvPr>
        </p:nvGraphicFramePr>
        <p:xfrm>
          <a:off x="4905955" y="2071316"/>
          <a:ext cx="671355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868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95B1003-6FBE-D9C2-94A5-E6965912F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1" r="10409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de-DE"/>
              <a:t>Table </a:t>
            </a:r>
            <a:r>
              <a:rPr lang="de-DE" err="1"/>
              <a:t>of</a:t>
            </a:r>
            <a:r>
              <a:rPr lang="de-DE"/>
              <a:t>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FEA40D-B157-6874-FF12-40B69D1A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000" b="1" dirty="0" err="1"/>
              <a:t>Recap</a:t>
            </a:r>
            <a:r>
              <a:rPr lang="de-DE" sz="2000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b="1" dirty="0" err="1"/>
              <a:t>Methodology</a:t>
            </a:r>
            <a:endParaRPr lang="de-DE" sz="2000" b="1" dirty="0"/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General </a:t>
            </a:r>
            <a:r>
              <a:rPr lang="de-DE" sz="2000" b="1" dirty="0" err="1"/>
              <a:t>Insights</a:t>
            </a:r>
            <a:endParaRPr lang="de-DE" sz="2000" b="1" dirty="0"/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Showcase – </a:t>
            </a:r>
            <a:r>
              <a:rPr lang="de-DE" sz="2000" b="1" dirty="0" err="1"/>
              <a:t>Predict</a:t>
            </a:r>
            <a:r>
              <a:rPr lang="de-DE" sz="2000" b="1" dirty="0"/>
              <a:t> in </a:t>
            </a:r>
            <a:r>
              <a:rPr lang="de-DE" sz="2000" b="1" dirty="0" err="1"/>
              <a:t>Production</a:t>
            </a:r>
            <a:endParaRPr lang="de-DE" sz="2000" b="1" dirty="0"/>
          </a:p>
          <a:p>
            <a:pPr marL="457200" indent="-457200">
              <a:buFont typeface="+mj-lt"/>
              <a:buAutoNum type="arabicPeriod"/>
            </a:pPr>
            <a:r>
              <a:rPr lang="de-DE" sz="2000" b="1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320613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außen, Person, Himmel, Gras enthält.&#10;&#10;Automatisch generierte Beschreibung">
            <a:extLst>
              <a:ext uri="{FF2B5EF4-FFF2-40B4-BE49-F238E27FC236}">
                <a16:creationId xmlns:a16="http://schemas.microsoft.com/office/drawing/2014/main" id="{12C529DC-E923-035F-4880-65C7F182F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97" t="3506" r="8267" b="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83" name="Freeform: Shape 208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Freeform: Shape 208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84382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309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23BCC0-8004-536D-80D5-08781787D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Violence</a:t>
            </a:r>
            <a:r>
              <a:rPr lang="de-DE" dirty="0">
                <a:solidFill>
                  <a:srgbClr val="FFFFFF"/>
                </a:solidFill>
              </a:rPr>
              <a:t> at </a:t>
            </a:r>
            <a:r>
              <a:rPr lang="de-DE" dirty="0" err="1">
                <a:solidFill>
                  <a:srgbClr val="FFFFFF"/>
                </a:solidFill>
              </a:rPr>
              <a:t>demonstrations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undermines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critical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civic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processes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FF072D1-82BC-76E6-7251-A78B1ABA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Protesters </a:t>
            </a:r>
            <a:r>
              <a:rPr lang="en-US" sz="2400" b="1" dirty="0">
                <a:solidFill>
                  <a:srgbClr val="FFFFFF"/>
                </a:solidFill>
              </a:rPr>
              <a:t>face injuries, </a:t>
            </a:r>
            <a:r>
              <a:rPr lang="en-US" sz="2400" dirty="0">
                <a:solidFill>
                  <a:srgbClr val="FFFFFF"/>
                </a:solidFill>
              </a:rPr>
              <a:t>caused during contact with law enforcement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Many of those</a:t>
            </a:r>
            <a:r>
              <a:rPr lang="en-US" sz="2400" b="1" dirty="0">
                <a:solidFill>
                  <a:srgbClr val="FFFFFF"/>
                </a:solidFill>
              </a:rPr>
              <a:t> injuries are lethal, or untreatable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FFFFFF"/>
                </a:solidFill>
              </a:rPr>
              <a:t>Peaceful protests are in everybody´s interest</a:t>
            </a:r>
            <a:endParaRPr lang="en-US" sz="2600" b="1" dirty="0">
              <a:solidFill>
                <a:srgbClr val="FFFFFF"/>
              </a:solidFill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</a:rPr>
              <a:t>So far little emphasis is placed on trying to assess if a protest might turn violent or not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FFFFFF"/>
                </a:solidFill>
              </a:rPr>
              <a:t>Pro-Test aspires to change this!</a:t>
            </a:r>
            <a:br>
              <a:rPr lang="en-US" sz="2600" b="1" dirty="0">
                <a:solidFill>
                  <a:srgbClr val="FFFFFF"/>
                </a:solidFill>
                <a:latin typeface="Arial" panose="020B0604020202020204" pitchFamily="34" charset="0"/>
              </a:rPr>
            </a:br>
            <a:endParaRPr lang="en-US" sz="26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7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Rectangle 41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9B82AB07-00D3-2B34-5401-0D1A5E8D2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E50ADA-A2F1-FE35-E423-A6E8AEC4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3700" dirty="0" err="1">
                <a:solidFill>
                  <a:srgbClr val="FFFFFF"/>
                </a:solidFill>
              </a:rPr>
              <a:t>Our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aspiration</a:t>
            </a:r>
            <a:r>
              <a:rPr lang="de-DE" sz="3700" dirty="0">
                <a:solidFill>
                  <a:srgbClr val="FFFFFF"/>
                </a:solidFill>
              </a:rPr>
              <a:t> - </a:t>
            </a:r>
            <a:r>
              <a:rPr lang="de-DE" sz="3700" dirty="0" err="1">
                <a:solidFill>
                  <a:srgbClr val="FFFFFF"/>
                </a:solidFill>
              </a:rPr>
              <a:t>enable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b="1" dirty="0" err="1">
                <a:solidFill>
                  <a:srgbClr val="FFFFFF"/>
                </a:solidFill>
              </a:rPr>
              <a:t>peaceful</a:t>
            </a:r>
            <a:r>
              <a:rPr lang="de-DE" sz="3700" dirty="0">
                <a:solidFill>
                  <a:srgbClr val="FFFFFF"/>
                </a:solidFill>
              </a:rPr>
              <a:t> and </a:t>
            </a:r>
            <a:r>
              <a:rPr lang="de-DE" sz="3700" b="1" dirty="0" err="1">
                <a:solidFill>
                  <a:srgbClr val="FFFFFF"/>
                </a:solidFill>
              </a:rPr>
              <a:t>effective</a:t>
            </a:r>
            <a:r>
              <a:rPr lang="de-DE" sz="3700" dirty="0">
                <a:solidFill>
                  <a:srgbClr val="FFFFFF"/>
                </a:solidFill>
              </a:rPr>
              <a:t> </a:t>
            </a:r>
            <a:r>
              <a:rPr lang="de-DE" sz="3700" dirty="0" err="1">
                <a:solidFill>
                  <a:srgbClr val="FFFFFF"/>
                </a:solidFill>
              </a:rPr>
              <a:t>demonstrations</a:t>
            </a:r>
            <a:endParaRPr lang="de-DE" sz="3700" dirty="0">
              <a:solidFill>
                <a:srgbClr val="FFFFFF"/>
              </a:solidFill>
            </a:endParaRPr>
          </a:p>
        </p:txBody>
      </p: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2" name="Content Placeholder 4101">
            <a:extLst>
              <a:ext uri="{FF2B5EF4-FFF2-40B4-BE49-F238E27FC236}">
                <a16:creationId xmlns:a16="http://schemas.microsoft.com/office/drawing/2014/main" id="{F434F063-CDD7-DFA1-2591-2165359E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Help participants to clarify </a:t>
            </a:r>
            <a:r>
              <a:rPr lang="en-US" sz="2400" b="1" dirty="0">
                <a:solidFill>
                  <a:srgbClr val="FFFFFF"/>
                </a:solidFill>
              </a:rPr>
              <a:t>crucial questions </a:t>
            </a:r>
            <a:r>
              <a:rPr lang="en-US" sz="2400" dirty="0">
                <a:solidFill>
                  <a:srgbClr val="FFFFFF"/>
                </a:solidFill>
              </a:rPr>
              <a:t>before a demonstration: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What kind of </a:t>
            </a:r>
            <a:r>
              <a:rPr lang="en-US" sz="2400" b="1" dirty="0">
                <a:solidFill>
                  <a:srgbClr val="FFFFFF"/>
                </a:solidFill>
              </a:rPr>
              <a:t>repression tools </a:t>
            </a:r>
            <a:r>
              <a:rPr lang="en-US" sz="2400" dirty="0">
                <a:solidFill>
                  <a:srgbClr val="FFFFFF"/>
                </a:solidFill>
              </a:rPr>
              <a:t>might be used?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How can better tactics and messages be employed to </a:t>
            </a:r>
            <a:r>
              <a:rPr lang="en-US" sz="2400" b="1" dirty="0">
                <a:solidFill>
                  <a:srgbClr val="FFFFFF"/>
                </a:solidFill>
              </a:rPr>
              <a:t>avoid escalation</a:t>
            </a:r>
            <a:r>
              <a:rPr lang="en-US" sz="2400" dirty="0">
                <a:solidFill>
                  <a:srgbClr val="FFFFFF"/>
                </a:solidFill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Where are the most suitable </a:t>
            </a:r>
            <a:r>
              <a:rPr lang="en-US" sz="2400" b="1" dirty="0">
                <a:solidFill>
                  <a:srgbClr val="FFFFFF"/>
                </a:solidFill>
              </a:rPr>
              <a:t>locations</a:t>
            </a:r>
            <a:r>
              <a:rPr lang="en-US" sz="2400" dirty="0">
                <a:solidFill>
                  <a:srgbClr val="FFFFFF"/>
                </a:solidFill>
              </a:rPr>
              <a:t>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Will the expected </a:t>
            </a:r>
            <a:r>
              <a:rPr lang="en-US" sz="2400" b="1" dirty="0">
                <a:solidFill>
                  <a:srgbClr val="FFFFFF"/>
                </a:solidFill>
              </a:rPr>
              <a:t>size of the crowd </a:t>
            </a:r>
            <a:r>
              <a:rPr lang="en-US" sz="2400" dirty="0">
                <a:solidFill>
                  <a:srgbClr val="FFFFFF"/>
                </a:solidFill>
              </a:rPr>
              <a:t>pose a problem?</a:t>
            </a:r>
          </a:p>
        </p:txBody>
      </p:sp>
    </p:spTree>
    <p:extLst>
      <p:ext uri="{BB962C8B-B14F-4D97-AF65-F5344CB8AC3E}">
        <p14:creationId xmlns:p14="http://schemas.microsoft.com/office/powerpoint/2010/main" val="208589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6E6B662-398F-8956-9E5F-72681750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09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132A96-B467-ABA5-CD4F-9E7EB294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DE" sz="2800" dirty="0" err="1"/>
              <a:t>Where</a:t>
            </a:r>
            <a:r>
              <a:rPr lang="de-DE" sz="2800" dirty="0"/>
              <a:t> </a:t>
            </a:r>
            <a:r>
              <a:rPr lang="de-DE" sz="2800" dirty="0" err="1"/>
              <a:t>did</a:t>
            </a:r>
            <a:r>
              <a:rPr lang="de-DE" sz="2800" dirty="0"/>
              <a:t>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start</a:t>
            </a:r>
            <a:r>
              <a:rPr lang="de-DE" sz="2800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E52C6-AFF9-AF1C-CE15-61EC66A51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de-DE" sz="1700" dirty="0"/>
              <a:t>Data </a:t>
            </a:r>
            <a:r>
              <a:rPr lang="de-DE" sz="1700" dirty="0" err="1"/>
              <a:t>sets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b="1" dirty="0"/>
              <a:t>3 different countries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sz="1700" dirty="0"/>
              <a:t>An </a:t>
            </a:r>
            <a:r>
              <a:rPr lang="de-DE" sz="1700" dirty="0" err="1"/>
              <a:t>understanding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our</a:t>
            </a:r>
            <a:r>
              <a:rPr lang="de-DE" sz="1700" dirty="0"/>
              <a:t> </a:t>
            </a:r>
            <a:r>
              <a:rPr lang="de-DE" sz="1700" dirty="0" err="1"/>
              <a:t>eventua</a:t>
            </a:r>
            <a:r>
              <a:rPr lang="de-DE" sz="1700" dirty="0"/>
              <a:t> </a:t>
            </a:r>
            <a:r>
              <a:rPr lang="de-DE" sz="1700" dirty="0" err="1"/>
              <a:t>l</a:t>
            </a:r>
            <a:r>
              <a:rPr lang="de-DE" sz="1700" b="1" dirty="0" err="1"/>
              <a:t>target</a:t>
            </a:r>
            <a:r>
              <a:rPr lang="de-DE" sz="1700" b="1" dirty="0"/>
              <a:t> variable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sz="1700" dirty="0"/>
              <a:t>A </a:t>
            </a:r>
            <a:r>
              <a:rPr lang="de-DE" sz="1700" dirty="0" err="1"/>
              <a:t>rough</a:t>
            </a:r>
            <a:r>
              <a:rPr lang="de-DE" sz="1700" dirty="0"/>
              <a:t> </a:t>
            </a:r>
            <a:r>
              <a:rPr lang="de-DE" sz="1700" dirty="0" err="1"/>
              <a:t>idea</a:t>
            </a:r>
            <a:r>
              <a:rPr lang="de-DE" sz="1700" dirty="0"/>
              <a:t> </a:t>
            </a:r>
            <a:r>
              <a:rPr lang="de-DE" sz="1700" dirty="0" err="1"/>
              <a:t>what</a:t>
            </a:r>
            <a:r>
              <a:rPr lang="de-DE" sz="1700" dirty="0"/>
              <a:t> </a:t>
            </a:r>
            <a:r>
              <a:rPr lang="de-DE" sz="1700" b="1" dirty="0" err="1"/>
              <a:t>model</a:t>
            </a:r>
            <a:r>
              <a:rPr lang="de-DE" sz="1700" b="1" dirty="0"/>
              <a:t> </a:t>
            </a:r>
            <a:r>
              <a:rPr lang="de-DE" sz="1700" dirty="0" err="1"/>
              <a:t>to</a:t>
            </a:r>
            <a:r>
              <a:rPr lang="de-DE" sz="1700" dirty="0"/>
              <a:t> </a:t>
            </a:r>
            <a:r>
              <a:rPr lang="de-DE" sz="1700" dirty="0" err="1"/>
              <a:t>use</a:t>
            </a:r>
            <a:endParaRPr lang="de-DE" sz="1700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sz="1700" b="1" dirty="0"/>
              <a:t>More </a:t>
            </a:r>
            <a:r>
              <a:rPr lang="de-DE" sz="1700" b="1" dirty="0" err="1"/>
              <a:t>than</a:t>
            </a:r>
            <a:r>
              <a:rPr lang="de-DE" sz="1700" b="1" dirty="0"/>
              <a:t> 100 </a:t>
            </a:r>
            <a:r>
              <a:rPr lang="de-DE" sz="1700" b="1" dirty="0" err="1"/>
              <a:t>features</a:t>
            </a:r>
            <a:r>
              <a:rPr lang="de-DE" sz="1700" b="1" dirty="0"/>
              <a:t> per </a:t>
            </a:r>
            <a:r>
              <a:rPr lang="de-DE" sz="1700" b="1" dirty="0" err="1"/>
              <a:t>set</a:t>
            </a:r>
            <a:r>
              <a:rPr lang="de-DE" sz="1700" dirty="0"/>
              <a:t>, </a:t>
            </a:r>
            <a:br>
              <a:rPr lang="de-DE" sz="1700" dirty="0"/>
            </a:br>
            <a:r>
              <a:rPr lang="de-DE" sz="1700" dirty="0" err="1"/>
              <a:t>many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them</a:t>
            </a:r>
            <a:r>
              <a:rPr lang="de-DE" sz="1700" dirty="0"/>
              <a:t> </a:t>
            </a:r>
            <a:r>
              <a:rPr lang="de-DE" sz="1700" dirty="0" err="1"/>
              <a:t>correlated</a:t>
            </a:r>
            <a:r>
              <a:rPr lang="de-DE" sz="1700" dirty="0"/>
              <a:t> </a:t>
            </a:r>
            <a:r>
              <a:rPr lang="de-DE" sz="1700" dirty="0" err="1"/>
              <a:t>to</a:t>
            </a:r>
            <a:br>
              <a:rPr lang="de-DE" sz="1700" dirty="0"/>
            </a:br>
            <a:r>
              <a:rPr lang="de-DE" sz="1700" dirty="0" err="1"/>
              <a:t>themselves</a:t>
            </a:r>
            <a:r>
              <a:rPr lang="de-DE" sz="1700" dirty="0"/>
              <a:t>, </a:t>
            </a:r>
            <a:r>
              <a:rPr lang="de-DE" sz="1700" dirty="0" err="1"/>
              <a:t>some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them</a:t>
            </a:r>
            <a:r>
              <a:rPr lang="de-DE" sz="1700" dirty="0"/>
              <a:t> </a:t>
            </a:r>
            <a:r>
              <a:rPr lang="de-DE" sz="1700" dirty="0" err="1"/>
              <a:t>unique</a:t>
            </a:r>
            <a:r>
              <a:rPr lang="de-DE" sz="1700" dirty="0"/>
              <a:t>…</a:t>
            </a:r>
          </a:p>
          <a:p>
            <a:pPr lvl="3"/>
            <a:endParaRPr lang="de-DE" sz="1700" dirty="0"/>
          </a:p>
          <a:p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389283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1BFA0F7-2B8F-7726-6691-567D2D2E3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75" r="9093" b="3038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8E79F7-96EA-2CBE-3BCF-2EF3314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42006"/>
            <a:ext cx="4126557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38097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A199916-54B6-405A-6184-B93278295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23" r="211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6C8DA5A-DA43-0F5E-44A2-A939510BA82E}"/>
              </a:ext>
            </a:extLst>
          </p:cNvPr>
          <p:cNvSpPr txBox="1"/>
          <p:nvPr/>
        </p:nvSpPr>
        <p:spPr>
          <a:xfrm>
            <a:off x="5841793" y="1985011"/>
            <a:ext cx="1310621" cy="36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Egypt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4089394-2389-CEA9-B3FE-6C64257F193E}"/>
              </a:ext>
            </a:extLst>
          </p:cNvPr>
          <p:cNvSpPr txBox="1"/>
          <p:nvPr/>
        </p:nvSpPr>
        <p:spPr>
          <a:xfrm>
            <a:off x="7323225" y="1980844"/>
            <a:ext cx="1310621" cy="36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Lebanon</a:t>
            </a:r>
            <a:endParaRPr lang="de-DE" sz="2000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C7A895-34ED-15C6-EE26-48EDA6049A93}"/>
              </a:ext>
            </a:extLst>
          </p:cNvPr>
          <p:cNvSpPr txBox="1"/>
          <p:nvPr/>
        </p:nvSpPr>
        <p:spPr>
          <a:xfrm>
            <a:off x="8807295" y="1980241"/>
            <a:ext cx="1310621" cy="36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Iraq</a:t>
            </a:r>
            <a:endParaRPr lang="de-DE" sz="2400" b="1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A6B7FE-3937-6E35-7267-ACD18609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170" y="4689506"/>
            <a:ext cx="6773509" cy="1975366"/>
          </a:xfrm>
          <a:prstGeom prst="rect">
            <a:avLst/>
          </a:prstGeom>
        </p:spPr>
      </p:pic>
      <p:sp>
        <p:nvSpPr>
          <p:cNvPr id="22" name="Pfeil: nach unten 21">
            <a:extLst>
              <a:ext uri="{FF2B5EF4-FFF2-40B4-BE49-F238E27FC236}">
                <a16:creationId xmlns:a16="http://schemas.microsoft.com/office/drawing/2014/main" id="{AB92183D-951D-3BAA-F2DF-F6E2E65708D7}"/>
              </a:ext>
            </a:extLst>
          </p:cNvPr>
          <p:cNvSpPr/>
          <p:nvPr/>
        </p:nvSpPr>
        <p:spPr>
          <a:xfrm>
            <a:off x="7740725" y="3731339"/>
            <a:ext cx="636356" cy="66681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DBA7AA80-411A-5930-6E33-5A97D0AD9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355" y="2477183"/>
            <a:ext cx="852381" cy="102224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1C6672C-FC7B-B1AA-F747-5128E0E35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687" y="6807148"/>
            <a:ext cx="1237371" cy="345205"/>
          </a:xfrm>
          <a:prstGeom prst="rect">
            <a:avLst/>
          </a:prstGeom>
        </p:spPr>
      </p:pic>
      <p:sp>
        <p:nvSpPr>
          <p:cNvPr id="26" name="Pfeil: nach unten 25">
            <a:extLst>
              <a:ext uri="{FF2B5EF4-FFF2-40B4-BE49-F238E27FC236}">
                <a16:creationId xmlns:a16="http://schemas.microsoft.com/office/drawing/2014/main" id="{ABEEDDD5-D81F-BD99-F962-833C3CA836CB}"/>
              </a:ext>
            </a:extLst>
          </p:cNvPr>
          <p:cNvSpPr/>
          <p:nvPr/>
        </p:nvSpPr>
        <p:spPr>
          <a:xfrm>
            <a:off x="9208951" y="3731339"/>
            <a:ext cx="636356" cy="66681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2B6E8A55-185C-5237-4815-90C63CF38FB5}"/>
              </a:ext>
            </a:extLst>
          </p:cNvPr>
          <p:cNvSpPr/>
          <p:nvPr/>
        </p:nvSpPr>
        <p:spPr>
          <a:xfrm>
            <a:off x="6270267" y="3731339"/>
            <a:ext cx="636356" cy="66681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Preprocessing</a:t>
            </a:r>
            <a:r>
              <a:rPr lang="de-DE" sz="2800" dirty="0"/>
              <a:t> top </a:t>
            </a:r>
            <a:r>
              <a:rPr lang="de-DE" sz="2800" dirty="0" err="1"/>
              <a:t>notch</a:t>
            </a:r>
            <a:r>
              <a:rPr lang="de-DE" sz="2800" dirty="0"/>
              <a:t> </a:t>
            </a:r>
            <a:r>
              <a:rPr lang="de-DE" sz="2800" dirty="0" err="1"/>
              <a:t>research</a:t>
            </a:r>
            <a:r>
              <a:rPr lang="de-DE" sz="2800" dirty="0"/>
              <a:t> </a:t>
            </a:r>
            <a:r>
              <a:rPr lang="de-DE" sz="2800" dirty="0" err="1"/>
              <a:t>data</a:t>
            </a:r>
            <a:endParaRPr lang="de-DE" sz="2800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D3D8350-C07B-49F6-74B7-2BA1D14AD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04" y="2477183"/>
            <a:ext cx="852381" cy="102224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4986EE3-C0B0-D427-519B-C4C3B677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254" y="2477183"/>
            <a:ext cx="852381" cy="10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BF48A095-31A1-463B-3BD5-39355FB80B31}"/>
              </a:ext>
            </a:extLst>
          </p:cNvPr>
          <p:cNvSpPr txBox="1"/>
          <p:nvPr/>
        </p:nvSpPr>
        <p:spPr>
          <a:xfrm>
            <a:off x="5083629" y="413657"/>
            <a:ext cx="643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Architecture and Flow Chart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227536B-E825-5810-97D1-73EB6A8DB0FA}"/>
              </a:ext>
            </a:extLst>
          </p:cNvPr>
          <p:cNvGrpSpPr/>
          <p:nvPr/>
        </p:nvGrpSpPr>
        <p:grpSpPr>
          <a:xfrm>
            <a:off x="5902801" y="1809174"/>
            <a:ext cx="5828282" cy="4635169"/>
            <a:chOff x="4996543" y="1992085"/>
            <a:chExt cx="6214378" cy="4698887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5D8C58D-518E-5574-5777-5DC098C038CE}"/>
                </a:ext>
              </a:extLst>
            </p:cNvPr>
            <p:cNvSpPr/>
            <p:nvPr/>
          </p:nvSpPr>
          <p:spPr>
            <a:xfrm>
              <a:off x="5822419" y="1992085"/>
              <a:ext cx="1743151" cy="424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y: </a:t>
              </a:r>
              <a:r>
                <a:rPr lang="de-DE" dirty="0" err="1">
                  <a:solidFill>
                    <a:schemeClr val="tx1"/>
                  </a:solidFill>
                </a:rPr>
                <a:t>Prediction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93CCFC3-337B-23A8-8138-9F7E829C86BB}"/>
                </a:ext>
              </a:extLst>
            </p:cNvPr>
            <p:cNvSpPr/>
            <p:nvPr/>
          </p:nvSpPr>
          <p:spPr>
            <a:xfrm>
              <a:off x="4996543" y="2416628"/>
              <a:ext cx="1743151" cy="1126322"/>
            </a:xfrm>
            <a:custGeom>
              <a:avLst/>
              <a:gdLst>
                <a:gd name="connsiteX0" fmla="*/ 0 w 1917576"/>
                <a:gd name="connsiteY0" fmla="*/ 1128952 h 1155817"/>
                <a:gd name="connsiteX1" fmla="*/ 1545771 w 1917576"/>
                <a:gd name="connsiteY1" fmla="*/ 1020095 h 1155817"/>
                <a:gd name="connsiteX2" fmla="*/ 1872343 w 1917576"/>
                <a:gd name="connsiteY2" fmla="*/ 73038 h 1155817"/>
                <a:gd name="connsiteX3" fmla="*/ 1915886 w 1917576"/>
                <a:gd name="connsiteY3" fmla="*/ 62152 h 11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7576" h="1155817">
                  <a:moveTo>
                    <a:pt x="0" y="1128952"/>
                  </a:moveTo>
                  <a:cubicBezTo>
                    <a:pt x="616857" y="1162516"/>
                    <a:pt x="1233714" y="1196081"/>
                    <a:pt x="1545771" y="1020095"/>
                  </a:cubicBezTo>
                  <a:cubicBezTo>
                    <a:pt x="1857828" y="844109"/>
                    <a:pt x="1810657" y="232695"/>
                    <a:pt x="1872343" y="73038"/>
                  </a:cubicBezTo>
                  <a:cubicBezTo>
                    <a:pt x="1934029" y="-86619"/>
                    <a:pt x="1914072" y="65780"/>
                    <a:pt x="1915886" y="62152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8410DE4-CFCB-1EDA-F228-51CD6512D494}"/>
                </a:ext>
              </a:extLst>
            </p:cNvPr>
            <p:cNvSpPr/>
            <p:nvPr/>
          </p:nvSpPr>
          <p:spPr>
            <a:xfrm>
              <a:off x="5040086" y="3875314"/>
              <a:ext cx="1230085" cy="1186543"/>
            </a:xfrm>
            <a:custGeom>
              <a:avLst/>
              <a:gdLst>
                <a:gd name="connsiteX0" fmla="*/ 0 w 1230085"/>
                <a:gd name="connsiteY0" fmla="*/ 0 h 1186543"/>
                <a:gd name="connsiteX1" fmla="*/ 957943 w 1230085"/>
                <a:gd name="connsiteY1" fmla="*/ 446314 h 1186543"/>
                <a:gd name="connsiteX2" fmla="*/ 1230085 w 1230085"/>
                <a:gd name="connsiteY2" fmla="*/ 1186543 h 118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0085" h="1186543">
                  <a:moveTo>
                    <a:pt x="0" y="0"/>
                  </a:moveTo>
                  <a:cubicBezTo>
                    <a:pt x="376464" y="124278"/>
                    <a:pt x="752929" y="248557"/>
                    <a:pt x="957943" y="446314"/>
                  </a:cubicBezTo>
                  <a:cubicBezTo>
                    <a:pt x="1162957" y="644071"/>
                    <a:pt x="1201057" y="1026886"/>
                    <a:pt x="1230085" y="1186543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" name="Grafik 3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6BF1A857-1F25-E2CD-9A3D-F29BD8304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796" y="5119347"/>
              <a:ext cx="2905125" cy="1571625"/>
            </a:xfrm>
            <a:prstGeom prst="rect">
              <a:avLst/>
            </a:prstGeom>
          </p:spPr>
        </p:pic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144D64C-31AE-4B6C-5FBD-548D25D34111}"/>
                </a:ext>
              </a:extLst>
            </p:cNvPr>
            <p:cNvSpPr/>
            <p:nvPr/>
          </p:nvSpPr>
          <p:spPr>
            <a:xfrm>
              <a:off x="6934200" y="5344885"/>
              <a:ext cx="1359901" cy="705759"/>
            </a:xfrm>
            <a:custGeom>
              <a:avLst/>
              <a:gdLst>
                <a:gd name="connsiteX0" fmla="*/ 0 w 1447800"/>
                <a:gd name="connsiteY0" fmla="*/ 0 h 705759"/>
                <a:gd name="connsiteX1" fmla="*/ 914400 w 1447800"/>
                <a:gd name="connsiteY1" fmla="*/ 674914 h 705759"/>
                <a:gd name="connsiteX2" fmla="*/ 1447800 w 1447800"/>
                <a:gd name="connsiteY2" fmla="*/ 566057 h 70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705759">
                  <a:moveTo>
                    <a:pt x="0" y="0"/>
                  </a:moveTo>
                  <a:cubicBezTo>
                    <a:pt x="336550" y="290285"/>
                    <a:pt x="673100" y="580571"/>
                    <a:pt x="914400" y="674914"/>
                  </a:cubicBezTo>
                  <a:cubicBezTo>
                    <a:pt x="1155700" y="769257"/>
                    <a:pt x="1377043" y="622300"/>
                    <a:pt x="1447800" y="566057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8900741-5FBA-7A74-527D-075135C69FD2}"/>
                </a:ext>
              </a:extLst>
            </p:cNvPr>
            <p:cNvSpPr/>
            <p:nvPr/>
          </p:nvSpPr>
          <p:spPr>
            <a:xfrm>
              <a:off x="8458200" y="2416628"/>
              <a:ext cx="1763486" cy="2710543"/>
            </a:xfrm>
            <a:custGeom>
              <a:avLst/>
              <a:gdLst>
                <a:gd name="connsiteX0" fmla="*/ 1763486 w 1763486"/>
                <a:gd name="connsiteY0" fmla="*/ 2710543 h 2710543"/>
                <a:gd name="connsiteX1" fmla="*/ 1415143 w 1763486"/>
                <a:gd name="connsiteY1" fmla="*/ 664029 h 2710543"/>
                <a:gd name="connsiteX2" fmla="*/ 489857 w 1763486"/>
                <a:gd name="connsiteY2" fmla="*/ 1001486 h 2710543"/>
                <a:gd name="connsiteX3" fmla="*/ 0 w 1763486"/>
                <a:gd name="connsiteY3" fmla="*/ 0 h 271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3486" h="2710543">
                  <a:moveTo>
                    <a:pt x="1763486" y="2710543"/>
                  </a:moveTo>
                  <a:cubicBezTo>
                    <a:pt x="1695450" y="1829707"/>
                    <a:pt x="1627414" y="948872"/>
                    <a:pt x="1415143" y="664029"/>
                  </a:cubicBezTo>
                  <a:cubicBezTo>
                    <a:pt x="1202872" y="379186"/>
                    <a:pt x="725714" y="1112157"/>
                    <a:pt x="489857" y="1001486"/>
                  </a:cubicBezTo>
                  <a:cubicBezTo>
                    <a:pt x="254000" y="890815"/>
                    <a:pt x="87086" y="65314"/>
                    <a:pt x="0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72B8052-D8AE-64BA-BD83-AA8DF9008256}"/>
                </a:ext>
              </a:extLst>
            </p:cNvPr>
            <p:cNvSpPr/>
            <p:nvPr/>
          </p:nvSpPr>
          <p:spPr>
            <a:xfrm>
              <a:off x="7532914" y="1992085"/>
              <a:ext cx="1743151" cy="424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y: Target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F09A280F-4C9B-5E0A-F068-BEF8473AFD86}"/>
                </a:ext>
              </a:extLst>
            </p:cNvPr>
            <p:cNvSpPr/>
            <p:nvPr/>
          </p:nvSpPr>
          <p:spPr>
            <a:xfrm>
              <a:off x="5442856" y="4993423"/>
              <a:ext cx="2388416" cy="424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X: Feature </a:t>
              </a:r>
              <a:r>
                <a:rPr lang="de-DE" dirty="0" err="1">
                  <a:solidFill>
                    <a:schemeClr val="tx1"/>
                  </a:solidFill>
                </a:rPr>
                <a:t>Selection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CB814CED-0862-C2B6-6D34-14428C005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8233" y="1"/>
            <a:ext cx="4808482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0B921D5-CFF5-CEA1-02F3-8C17320A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789" y="2916891"/>
            <a:ext cx="853514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6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Breitbild</PresentationFormat>
  <Paragraphs>89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</vt:lpstr>
      <vt:lpstr>Pro-Test Demo Day Presentation</vt:lpstr>
      <vt:lpstr>Table of Content</vt:lpstr>
      <vt:lpstr>Recap</vt:lpstr>
      <vt:lpstr>Violence at demonstrations undermines critical civic processes</vt:lpstr>
      <vt:lpstr>Our aspiration - enable peaceful and effective demonstrations</vt:lpstr>
      <vt:lpstr>Where did we start?</vt:lpstr>
      <vt:lpstr>Methodology</vt:lpstr>
      <vt:lpstr>PowerPoint-Präsentation</vt:lpstr>
      <vt:lpstr>PowerPoint-Präsentation</vt:lpstr>
      <vt:lpstr>General Insights</vt:lpstr>
      <vt:lpstr>Protests challenging the existing political or religious order are at most risk</vt:lpstr>
      <vt:lpstr>Predict in Production</vt:lpstr>
      <vt:lpstr>Predict in Production/ Showcase (1-2 min)</vt:lpstr>
      <vt:lpstr>Thank you!</vt:lpstr>
      <vt:lpstr>How did we proceed?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Draft Pro-Test Demo Day Presentation</dc:title>
  <dc:creator>Max Höchsmann</dc:creator>
  <cp:lastModifiedBy>Max Höchsmann</cp:lastModifiedBy>
  <cp:revision>27</cp:revision>
  <dcterms:created xsi:type="dcterms:W3CDTF">2022-06-06T10:06:04Z</dcterms:created>
  <dcterms:modified xsi:type="dcterms:W3CDTF">2022-06-08T13:42:12Z</dcterms:modified>
</cp:coreProperties>
</file>